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5" r:id="rId1"/>
  </p:sldMasterIdLst>
  <p:notesMasterIdLst>
    <p:notesMasterId r:id="rId48"/>
  </p:notesMasterIdLst>
  <p:sldIdLst>
    <p:sldId id="256" r:id="rId2"/>
    <p:sldId id="289" r:id="rId3"/>
    <p:sldId id="257" r:id="rId4"/>
    <p:sldId id="258" r:id="rId5"/>
    <p:sldId id="259" r:id="rId6"/>
    <p:sldId id="261" r:id="rId7"/>
    <p:sldId id="290" r:id="rId8"/>
    <p:sldId id="262" r:id="rId9"/>
    <p:sldId id="263" r:id="rId10"/>
    <p:sldId id="264" r:id="rId11"/>
    <p:sldId id="265" r:id="rId12"/>
    <p:sldId id="267" r:id="rId13"/>
    <p:sldId id="268" r:id="rId14"/>
    <p:sldId id="269" r:id="rId15"/>
    <p:sldId id="271" r:id="rId16"/>
    <p:sldId id="272" r:id="rId17"/>
    <p:sldId id="274" r:id="rId18"/>
    <p:sldId id="291" r:id="rId19"/>
    <p:sldId id="275" r:id="rId20"/>
    <p:sldId id="292" r:id="rId21"/>
    <p:sldId id="276" r:id="rId22"/>
    <p:sldId id="293" r:id="rId23"/>
    <p:sldId id="294" r:id="rId24"/>
    <p:sldId id="295" r:id="rId25"/>
    <p:sldId id="296" r:id="rId26"/>
    <p:sldId id="297" r:id="rId27"/>
    <p:sldId id="298" r:id="rId28"/>
    <p:sldId id="299" r:id="rId29"/>
    <p:sldId id="300" r:id="rId30"/>
    <p:sldId id="301" r:id="rId31"/>
    <p:sldId id="302" r:id="rId32"/>
    <p:sldId id="303" r:id="rId33"/>
    <p:sldId id="304" r:id="rId34"/>
    <p:sldId id="277" r:id="rId35"/>
    <p:sldId id="305" r:id="rId36"/>
    <p:sldId id="306" r:id="rId37"/>
    <p:sldId id="307" r:id="rId38"/>
    <p:sldId id="308" r:id="rId39"/>
    <p:sldId id="309" r:id="rId40"/>
    <p:sldId id="310" r:id="rId41"/>
    <p:sldId id="278" r:id="rId42"/>
    <p:sldId id="279" r:id="rId43"/>
    <p:sldId id="280" r:id="rId44"/>
    <p:sldId id="281" r:id="rId45"/>
    <p:sldId id="311" r:id="rId46"/>
    <p:sldId id="312"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20"/>
    <p:restoredTop sz="94647"/>
  </p:normalViewPr>
  <p:slideViewPr>
    <p:cSldViewPr snapToGrid="0">
      <p:cViewPr varScale="1">
        <p:scale>
          <a:sx n="111" d="100"/>
          <a:sy n="111" d="100"/>
        </p:scale>
        <p:origin x="232" y="9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062D5C-E428-DA43-AA54-C279CF805B17}" type="datetimeFigureOut">
              <a:rPr lang="en-US" smtClean="0"/>
              <a:t>4/8/23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18F85B-63EA-4646-99A1-442886E3128D}" type="slidenum">
              <a:rPr lang="en-US" smtClean="0"/>
              <a:t>‹#›</a:t>
            </a:fld>
            <a:endParaRPr lang="en-US"/>
          </a:p>
        </p:txBody>
      </p:sp>
    </p:spTree>
    <p:extLst>
      <p:ext uri="{BB962C8B-B14F-4D97-AF65-F5344CB8AC3E}">
        <p14:creationId xmlns:p14="http://schemas.microsoft.com/office/powerpoint/2010/main" val="3900429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29BCC-BA13-0158-D2F7-20545A1E41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AE48E0-83C6-D004-650E-1532D9E0A8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31DB09-D9C9-8D7A-41BF-E1B3DBCEB9A1}"/>
              </a:ext>
            </a:extLst>
          </p:cNvPr>
          <p:cNvSpPr>
            <a:spLocks noGrp="1"/>
          </p:cNvSpPr>
          <p:nvPr>
            <p:ph type="dt" sz="half" idx="10"/>
          </p:nvPr>
        </p:nvSpPr>
        <p:spPr/>
        <p:txBody>
          <a:bodyPr/>
          <a:lstStyle/>
          <a:p>
            <a:pPr algn="r"/>
            <a:fld id="{3F9AFA87-1417-4992-ABD9-27C3BC8CC883}" type="datetimeFigureOut">
              <a:rPr lang="en-US" smtClean="0"/>
              <a:pPr algn="r"/>
              <a:t>4/8/23</a:t>
            </a:fld>
            <a:endParaRPr lang="en-US" dirty="0"/>
          </a:p>
        </p:txBody>
      </p:sp>
      <p:sp>
        <p:nvSpPr>
          <p:cNvPr id="5" name="Footer Placeholder 4">
            <a:extLst>
              <a:ext uri="{FF2B5EF4-FFF2-40B4-BE49-F238E27FC236}">
                <a16:creationId xmlns:a16="http://schemas.microsoft.com/office/drawing/2014/main" id="{941AD599-26A2-DD04-BA01-99FD4731206C}"/>
              </a:ext>
            </a:extLst>
          </p:cNvPr>
          <p:cNvSpPr>
            <a:spLocks noGrp="1"/>
          </p:cNvSpPr>
          <p:nvPr>
            <p:ph type="ftr" sz="quarter" idx="11"/>
          </p:nvPr>
        </p:nvSpPr>
        <p:spPr/>
        <p:txBody>
          <a:bodyPr/>
          <a:lstStyle/>
          <a:p>
            <a:endParaRPr lang="en-US" sz="1000" dirty="0"/>
          </a:p>
        </p:txBody>
      </p:sp>
      <p:sp>
        <p:nvSpPr>
          <p:cNvPr id="6" name="Slide Number Placeholder 5">
            <a:extLst>
              <a:ext uri="{FF2B5EF4-FFF2-40B4-BE49-F238E27FC236}">
                <a16:creationId xmlns:a16="http://schemas.microsoft.com/office/drawing/2014/main" id="{B7A3D726-22B1-FC06-7BE6-E91E741C5C09}"/>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758350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6296C-F832-104C-9C5D-01439BDD94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1263E9-96B1-566C-37F9-52A6BCCCB8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951EC6-45E9-73AD-E515-AC287F2663A2}"/>
              </a:ext>
            </a:extLst>
          </p:cNvPr>
          <p:cNvSpPr>
            <a:spLocks noGrp="1"/>
          </p:cNvSpPr>
          <p:nvPr>
            <p:ph type="dt" sz="half" idx="10"/>
          </p:nvPr>
        </p:nvSpPr>
        <p:spPr/>
        <p:txBody>
          <a:bodyPr/>
          <a:lstStyle/>
          <a:p>
            <a:fld id="{3F9AFA87-1417-4992-ABD9-27C3BC8CC883}" type="datetimeFigureOut">
              <a:rPr lang="en-US" smtClean="0"/>
              <a:t>4/8/23</a:t>
            </a:fld>
            <a:endParaRPr lang="en-US"/>
          </a:p>
        </p:txBody>
      </p:sp>
      <p:sp>
        <p:nvSpPr>
          <p:cNvPr id="5" name="Footer Placeholder 4">
            <a:extLst>
              <a:ext uri="{FF2B5EF4-FFF2-40B4-BE49-F238E27FC236}">
                <a16:creationId xmlns:a16="http://schemas.microsoft.com/office/drawing/2014/main" id="{B148A92E-5332-A25D-2C76-BFD99C11A6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B34EB1-13A9-3376-BBA8-641C411B240D}"/>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709978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F2B926-AC9D-2574-46AA-09DC011EE3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99C62F-64B6-9930-15F8-B2696BC1A5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0F4A02-11C0-E210-528A-551444DBBFF2}"/>
              </a:ext>
            </a:extLst>
          </p:cNvPr>
          <p:cNvSpPr>
            <a:spLocks noGrp="1"/>
          </p:cNvSpPr>
          <p:nvPr>
            <p:ph type="dt" sz="half" idx="10"/>
          </p:nvPr>
        </p:nvSpPr>
        <p:spPr/>
        <p:txBody>
          <a:bodyPr/>
          <a:lstStyle/>
          <a:p>
            <a:fld id="{3F9AFA87-1417-4992-ABD9-27C3BC8CC883}" type="datetimeFigureOut">
              <a:rPr lang="en-US" smtClean="0"/>
              <a:t>4/8/23</a:t>
            </a:fld>
            <a:endParaRPr lang="en-US"/>
          </a:p>
        </p:txBody>
      </p:sp>
      <p:sp>
        <p:nvSpPr>
          <p:cNvPr id="5" name="Footer Placeholder 4">
            <a:extLst>
              <a:ext uri="{FF2B5EF4-FFF2-40B4-BE49-F238E27FC236}">
                <a16:creationId xmlns:a16="http://schemas.microsoft.com/office/drawing/2014/main" id="{25DF6A60-707F-20DD-5631-B71E021FA0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364438-5162-7994-47F4-B73CADD64E16}"/>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808271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5941E-156E-DAA3-C363-CA6DC09BDA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AF43D0-C7FE-74CC-3D8B-0D44C0381D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89C940-5DF4-2EFA-354D-AB46F017AF3C}"/>
              </a:ext>
            </a:extLst>
          </p:cNvPr>
          <p:cNvSpPr>
            <a:spLocks noGrp="1"/>
          </p:cNvSpPr>
          <p:nvPr>
            <p:ph type="dt" sz="half" idx="10"/>
          </p:nvPr>
        </p:nvSpPr>
        <p:spPr/>
        <p:txBody>
          <a:bodyPr/>
          <a:lstStyle/>
          <a:p>
            <a:fld id="{3F9AFA87-1417-4992-ABD9-27C3BC8CC883}" type="datetimeFigureOut">
              <a:rPr lang="en-US" smtClean="0"/>
              <a:t>4/8/23</a:t>
            </a:fld>
            <a:endParaRPr lang="en-US"/>
          </a:p>
        </p:txBody>
      </p:sp>
      <p:sp>
        <p:nvSpPr>
          <p:cNvPr id="5" name="Footer Placeholder 4">
            <a:extLst>
              <a:ext uri="{FF2B5EF4-FFF2-40B4-BE49-F238E27FC236}">
                <a16:creationId xmlns:a16="http://schemas.microsoft.com/office/drawing/2014/main" id="{F6C9F047-5B61-4C51-DA58-8F79AB28D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5BC999-BAD5-0C75-FE5F-506177EF8988}"/>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448836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7382E-CF5C-DD51-BCE5-F091BA8BA4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093EF9-C60C-8A80-465B-D6164E46FA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F311C0-4375-E8A9-B9EA-0A0D5FBB0004}"/>
              </a:ext>
            </a:extLst>
          </p:cNvPr>
          <p:cNvSpPr>
            <a:spLocks noGrp="1"/>
          </p:cNvSpPr>
          <p:nvPr>
            <p:ph type="dt" sz="half" idx="10"/>
          </p:nvPr>
        </p:nvSpPr>
        <p:spPr/>
        <p:txBody>
          <a:bodyPr/>
          <a:lstStyle/>
          <a:p>
            <a:fld id="{3F9AFA87-1417-4992-ABD9-27C3BC8CC883}" type="datetimeFigureOut">
              <a:rPr lang="en-US" smtClean="0"/>
              <a:t>4/8/23</a:t>
            </a:fld>
            <a:endParaRPr lang="en-US"/>
          </a:p>
        </p:txBody>
      </p:sp>
      <p:sp>
        <p:nvSpPr>
          <p:cNvPr id="5" name="Footer Placeholder 4">
            <a:extLst>
              <a:ext uri="{FF2B5EF4-FFF2-40B4-BE49-F238E27FC236}">
                <a16:creationId xmlns:a16="http://schemas.microsoft.com/office/drawing/2014/main" id="{C633F6FB-6E7F-BBAE-19DC-0EB641BF05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DB8EB8-AD58-5E71-69F8-79E230B97D61}"/>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944767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47CD0-B8CF-0F3D-92A1-D2C2F6BEFE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AB1B19-5154-9524-1233-BD8524F8BE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A7CC44-5CF3-DA73-043B-9991048C56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E0DABE-97A2-6C6F-3BCD-7E9F1AA8C7A9}"/>
              </a:ext>
            </a:extLst>
          </p:cNvPr>
          <p:cNvSpPr>
            <a:spLocks noGrp="1"/>
          </p:cNvSpPr>
          <p:nvPr>
            <p:ph type="dt" sz="half" idx="10"/>
          </p:nvPr>
        </p:nvSpPr>
        <p:spPr/>
        <p:txBody>
          <a:bodyPr/>
          <a:lstStyle/>
          <a:p>
            <a:fld id="{3F9AFA87-1417-4992-ABD9-27C3BC8CC883}" type="datetimeFigureOut">
              <a:rPr lang="en-US" smtClean="0"/>
              <a:t>4/8/23</a:t>
            </a:fld>
            <a:endParaRPr lang="en-US" dirty="0"/>
          </a:p>
        </p:txBody>
      </p:sp>
      <p:sp>
        <p:nvSpPr>
          <p:cNvPr id="6" name="Footer Placeholder 5">
            <a:extLst>
              <a:ext uri="{FF2B5EF4-FFF2-40B4-BE49-F238E27FC236}">
                <a16:creationId xmlns:a16="http://schemas.microsoft.com/office/drawing/2014/main" id="{B6A3DB11-BF00-2E54-2F70-EEA6149A567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C5D8A7A-BFF0-EA2A-15EE-21866AD2C9FA}"/>
              </a:ext>
            </a:extLst>
          </p:cNvPr>
          <p:cNvSpPr>
            <a:spLocks noGrp="1"/>
          </p:cNvSpPr>
          <p:nvPr>
            <p:ph type="sldNum" sz="quarter" idx="12"/>
          </p:nvPr>
        </p:nvSpPr>
        <p:spPr/>
        <p:txBody>
          <a:bodyPr/>
          <a:lstStyle/>
          <a:p>
            <a:fld id="{CB1E4CB7-CB13-4810-BF18-BE31AFC64F93}" type="slidenum">
              <a:rPr lang="en-US" smtClean="0"/>
              <a:t>‹#›</a:t>
            </a:fld>
            <a:endParaRPr lang="en-US" dirty="0"/>
          </a:p>
        </p:txBody>
      </p:sp>
    </p:spTree>
    <p:extLst>
      <p:ext uri="{BB962C8B-B14F-4D97-AF65-F5344CB8AC3E}">
        <p14:creationId xmlns:p14="http://schemas.microsoft.com/office/powerpoint/2010/main" val="70541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8D0B1-22DE-DB60-30BF-29EC3F43A84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4585E9-5086-B93F-FC3B-AF7BBCCDB5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B3806C-7236-29B1-C8BF-57B0CDA821D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DA4A62D-AC3B-04BF-4B3C-209D9BD479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E3CE7C-22CA-E939-35D1-86A5BDC13B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BA10000-023E-D0FD-99FB-0A5FC865CE79}"/>
              </a:ext>
            </a:extLst>
          </p:cNvPr>
          <p:cNvSpPr>
            <a:spLocks noGrp="1"/>
          </p:cNvSpPr>
          <p:nvPr>
            <p:ph type="dt" sz="half" idx="10"/>
          </p:nvPr>
        </p:nvSpPr>
        <p:spPr/>
        <p:txBody>
          <a:bodyPr/>
          <a:lstStyle/>
          <a:p>
            <a:pPr algn="r"/>
            <a:fld id="{3F9AFA87-1417-4992-ABD9-27C3BC8CC883}" type="datetimeFigureOut">
              <a:rPr lang="en-US" smtClean="0"/>
              <a:pPr algn="r"/>
              <a:t>4/8/23</a:t>
            </a:fld>
            <a:endParaRPr lang="en-US" dirty="0"/>
          </a:p>
        </p:txBody>
      </p:sp>
      <p:sp>
        <p:nvSpPr>
          <p:cNvPr id="8" name="Footer Placeholder 7">
            <a:extLst>
              <a:ext uri="{FF2B5EF4-FFF2-40B4-BE49-F238E27FC236}">
                <a16:creationId xmlns:a16="http://schemas.microsoft.com/office/drawing/2014/main" id="{32CFDAF0-0ABD-31C6-DFC1-095C730984AD}"/>
              </a:ext>
            </a:extLst>
          </p:cNvPr>
          <p:cNvSpPr>
            <a:spLocks noGrp="1"/>
          </p:cNvSpPr>
          <p:nvPr>
            <p:ph type="ftr" sz="quarter" idx="11"/>
          </p:nvPr>
        </p:nvSpPr>
        <p:spPr/>
        <p:txBody>
          <a:bodyPr/>
          <a:lstStyle/>
          <a:p>
            <a:endParaRPr lang="en-US" sz="1000" dirty="0"/>
          </a:p>
        </p:txBody>
      </p:sp>
      <p:sp>
        <p:nvSpPr>
          <p:cNvPr id="9" name="Slide Number Placeholder 8">
            <a:extLst>
              <a:ext uri="{FF2B5EF4-FFF2-40B4-BE49-F238E27FC236}">
                <a16:creationId xmlns:a16="http://schemas.microsoft.com/office/drawing/2014/main" id="{13508140-E9D4-EBBD-FE75-FC98E8E14679}"/>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633124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23885-619E-74A3-E3D3-54A950B8B5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2E6316-4C6A-649C-B20F-0DD31AE242F9}"/>
              </a:ext>
            </a:extLst>
          </p:cNvPr>
          <p:cNvSpPr>
            <a:spLocks noGrp="1"/>
          </p:cNvSpPr>
          <p:nvPr>
            <p:ph type="dt" sz="half" idx="10"/>
          </p:nvPr>
        </p:nvSpPr>
        <p:spPr/>
        <p:txBody>
          <a:bodyPr/>
          <a:lstStyle/>
          <a:p>
            <a:fld id="{3F9AFA87-1417-4992-ABD9-27C3BC8CC883}" type="datetimeFigureOut">
              <a:rPr lang="en-US" smtClean="0"/>
              <a:t>4/8/23</a:t>
            </a:fld>
            <a:endParaRPr lang="en-US"/>
          </a:p>
        </p:txBody>
      </p:sp>
      <p:sp>
        <p:nvSpPr>
          <p:cNvPr id="4" name="Footer Placeholder 3">
            <a:extLst>
              <a:ext uri="{FF2B5EF4-FFF2-40B4-BE49-F238E27FC236}">
                <a16:creationId xmlns:a16="http://schemas.microsoft.com/office/drawing/2014/main" id="{7185AE71-E6E4-E207-6E86-91A394EDD7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0908EE-0DD3-EDB9-01CC-1D1970592A1A}"/>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821659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8CE5A0-C17B-7CDB-6E56-BF52EAFC7229}"/>
              </a:ext>
            </a:extLst>
          </p:cNvPr>
          <p:cNvSpPr>
            <a:spLocks noGrp="1"/>
          </p:cNvSpPr>
          <p:nvPr>
            <p:ph type="dt" sz="half" idx="10"/>
          </p:nvPr>
        </p:nvSpPr>
        <p:spPr/>
        <p:txBody>
          <a:bodyPr/>
          <a:lstStyle/>
          <a:p>
            <a:fld id="{3F9AFA87-1417-4992-ABD9-27C3BC8CC883}" type="datetimeFigureOut">
              <a:rPr lang="en-US" smtClean="0"/>
              <a:t>4/8/23</a:t>
            </a:fld>
            <a:endParaRPr lang="en-US"/>
          </a:p>
        </p:txBody>
      </p:sp>
      <p:sp>
        <p:nvSpPr>
          <p:cNvPr id="3" name="Footer Placeholder 2">
            <a:extLst>
              <a:ext uri="{FF2B5EF4-FFF2-40B4-BE49-F238E27FC236}">
                <a16:creationId xmlns:a16="http://schemas.microsoft.com/office/drawing/2014/main" id="{EE44578A-88B9-A8FF-70BA-B319280537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910DE96-AB3D-691C-956B-AB0C6E4CE1A4}"/>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614526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A05AA-3E2E-2BA7-F826-36D18F144B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F981A4D-80BB-CEF0-2D63-E733719AA3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C1ACE58-2BBF-734D-1F18-47F856A943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2C3EEB-E218-6079-884A-AFC20C9D2C22}"/>
              </a:ext>
            </a:extLst>
          </p:cNvPr>
          <p:cNvSpPr>
            <a:spLocks noGrp="1"/>
          </p:cNvSpPr>
          <p:nvPr>
            <p:ph type="dt" sz="half" idx="10"/>
          </p:nvPr>
        </p:nvSpPr>
        <p:spPr/>
        <p:txBody>
          <a:bodyPr/>
          <a:lstStyle/>
          <a:p>
            <a:fld id="{3F9AFA87-1417-4992-ABD9-27C3BC8CC883}" type="datetimeFigureOut">
              <a:rPr lang="en-US" smtClean="0"/>
              <a:t>4/8/23</a:t>
            </a:fld>
            <a:endParaRPr lang="en-US"/>
          </a:p>
        </p:txBody>
      </p:sp>
      <p:sp>
        <p:nvSpPr>
          <p:cNvPr id="6" name="Footer Placeholder 5">
            <a:extLst>
              <a:ext uri="{FF2B5EF4-FFF2-40B4-BE49-F238E27FC236}">
                <a16:creationId xmlns:a16="http://schemas.microsoft.com/office/drawing/2014/main" id="{220C5187-6B61-52A2-F2A8-A8E369CA0B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6C97FA-EBC3-CDAA-C1A3-B04E81480A56}"/>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653483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9CB84-3525-0086-6B20-68F1E93AAF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961600-8B2A-A32D-24CC-E3F7821C02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CD441E-B284-DE7C-6B10-8E9E119DA3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28B2BE-0756-1B81-9A1A-8E5A944D2D2A}"/>
              </a:ext>
            </a:extLst>
          </p:cNvPr>
          <p:cNvSpPr>
            <a:spLocks noGrp="1"/>
          </p:cNvSpPr>
          <p:nvPr>
            <p:ph type="dt" sz="half" idx="10"/>
          </p:nvPr>
        </p:nvSpPr>
        <p:spPr/>
        <p:txBody>
          <a:bodyPr/>
          <a:lstStyle/>
          <a:p>
            <a:fld id="{3F9AFA87-1417-4992-ABD9-27C3BC8CC883}" type="datetimeFigureOut">
              <a:rPr lang="en-US" smtClean="0"/>
              <a:t>4/8/23</a:t>
            </a:fld>
            <a:endParaRPr lang="en-US"/>
          </a:p>
        </p:txBody>
      </p:sp>
      <p:sp>
        <p:nvSpPr>
          <p:cNvPr id="6" name="Footer Placeholder 5">
            <a:extLst>
              <a:ext uri="{FF2B5EF4-FFF2-40B4-BE49-F238E27FC236}">
                <a16:creationId xmlns:a16="http://schemas.microsoft.com/office/drawing/2014/main" id="{072D51B7-79CA-9ED3-CB00-3FA61C987E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77449F-4B76-5209-B441-F30DC6C83394}"/>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735520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B16BC9-EB24-62BC-BC86-D56124E82F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530BB6F-28EC-D344-B1BC-3DBE8591AA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7FB6B7-D905-B752-F5D1-93FA98FF76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lgn="r"/>
            <a:fld id="{3F9AFA87-1417-4992-ABD9-27C3BC8CC883}" type="datetimeFigureOut">
              <a:rPr lang="en-US" smtClean="0"/>
              <a:pPr algn="r"/>
              <a:t>4/8/23</a:t>
            </a:fld>
            <a:endParaRPr lang="en-US" dirty="0"/>
          </a:p>
        </p:txBody>
      </p:sp>
      <p:sp>
        <p:nvSpPr>
          <p:cNvPr id="5" name="Footer Placeholder 4">
            <a:extLst>
              <a:ext uri="{FF2B5EF4-FFF2-40B4-BE49-F238E27FC236}">
                <a16:creationId xmlns:a16="http://schemas.microsoft.com/office/drawing/2014/main" id="{19B2BDCA-FAC8-4F63-248B-AF8924B1C4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sz="1000" dirty="0"/>
          </a:p>
        </p:txBody>
      </p:sp>
      <p:sp>
        <p:nvSpPr>
          <p:cNvPr id="6" name="Slide Number Placeholder 5">
            <a:extLst>
              <a:ext uri="{FF2B5EF4-FFF2-40B4-BE49-F238E27FC236}">
                <a16:creationId xmlns:a16="http://schemas.microsoft.com/office/drawing/2014/main" id="{005E4CF3-4E69-7DDC-3953-A0370C20C2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1675466128"/>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3726E-DEBA-04C2-69D8-CFBD2E47524C}"/>
              </a:ext>
            </a:extLst>
          </p:cNvPr>
          <p:cNvSpPr>
            <a:spLocks noGrp="1"/>
          </p:cNvSpPr>
          <p:nvPr>
            <p:ph type="ctrTitle"/>
          </p:nvPr>
        </p:nvSpPr>
        <p:spPr>
          <a:xfrm>
            <a:off x="762000" y="743804"/>
            <a:ext cx="4692869" cy="3793482"/>
          </a:xfrm>
        </p:spPr>
        <p:txBody>
          <a:bodyPr anchor="ctr">
            <a:normAutofit/>
          </a:bodyPr>
          <a:lstStyle/>
          <a:p>
            <a:pPr algn="l"/>
            <a:r>
              <a:rPr lang="en-US" sz="3000" b="1" dirty="0"/>
              <a:t>Introduction to </a:t>
            </a:r>
            <a:br>
              <a:rPr lang="en-US" sz="3000" b="1" dirty="0"/>
            </a:br>
            <a:r>
              <a:rPr lang="en-US" sz="3000" b="1" dirty="0"/>
              <a:t>Natural Language Processing</a:t>
            </a:r>
          </a:p>
        </p:txBody>
      </p:sp>
      <p:sp>
        <p:nvSpPr>
          <p:cNvPr id="3" name="Subtitle 2">
            <a:extLst>
              <a:ext uri="{FF2B5EF4-FFF2-40B4-BE49-F238E27FC236}">
                <a16:creationId xmlns:a16="http://schemas.microsoft.com/office/drawing/2014/main" id="{9A82692B-40B0-9DB2-02C0-9526E52304C3}"/>
              </a:ext>
            </a:extLst>
          </p:cNvPr>
          <p:cNvSpPr>
            <a:spLocks noGrp="1"/>
          </p:cNvSpPr>
          <p:nvPr>
            <p:ph type="subTitle" idx="1"/>
          </p:nvPr>
        </p:nvSpPr>
        <p:spPr>
          <a:xfrm>
            <a:off x="762000" y="4691564"/>
            <a:ext cx="4102609" cy="1422631"/>
          </a:xfrm>
        </p:spPr>
        <p:txBody>
          <a:bodyPr>
            <a:normAutofit/>
          </a:bodyPr>
          <a:lstStyle/>
          <a:p>
            <a:pPr algn="l"/>
            <a:r>
              <a:rPr lang="en-US" dirty="0"/>
              <a:t>BUS 243 F: Spring 2023</a:t>
            </a:r>
          </a:p>
          <a:p>
            <a:pPr algn="l"/>
            <a:r>
              <a:rPr lang="en-US" dirty="0" err="1"/>
              <a:t>Yeabin</a:t>
            </a:r>
            <a:r>
              <a:rPr lang="en-US" dirty="0"/>
              <a:t> Moon</a:t>
            </a:r>
          </a:p>
          <a:p>
            <a:pPr algn="l"/>
            <a:r>
              <a:rPr lang="en-US" dirty="0"/>
              <a:t>Lecture 4</a:t>
            </a:r>
          </a:p>
        </p:txBody>
      </p:sp>
      <p:pic>
        <p:nvPicPr>
          <p:cNvPr id="4" name="Picture 3" descr="Triangular abstract background">
            <a:extLst>
              <a:ext uri="{FF2B5EF4-FFF2-40B4-BE49-F238E27FC236}">
                <a16:creationId xmlns:a16="http://schemas.microsoft.com/office/drawing/2014/main" id="{618E3BCE-AC9F-B895-35E7-26EFFA6BAE5F}"/>
              </a:ext>
            </a:extLst>
          </p:cNvPr>
          <p:cNvPicPr>
            <a:picLocks noChangeAspect="1"/>
          </p:cNvPicPr>
          <p:nvPr/>
        </p:nvPicPr>
        <p:blipFill rotWithShape="1">
          <a:blip r:embed="rId2"/>
          <a:srcRect l="9863" r="23534" b="-1"/>
          <a:stretch/>
        </p:blipFill>
        <p:spPr>
          <a:xfrm>
            <a:off x="6495393" y="10"/>
            <a:ext cx="5696607" cy="6857990"/>
          </a:xfrm>
          <a:prstGeom prst="rect">
            <a:avLst/>
          </a:prstGeom>
        </p:spPr>
      </p:pic>
    </p:spTree>
    <p:extLst>
      <p:ext uri="{BB962C8B-B14F-4D97-AF65-F5344CB8AC3E}">
        <p14:creationId xmlns:p14="http://schemas.microsoft.com/office/powerpoint/2010/main" val="3929082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60320-3873-0AF2-2912-B6D0A0B21DB0}"/>
              </a:ext>
            </a:extLst>
          </p:cNvPr>
          <p:cNvSpPr>
            <a:spLocks noGrp="1"/>
          </p:cNvSpPr>
          <p:nvPr>
            <p:ph type="title"/>
          </p:nvPr>
        </p:nvSpPr>
        <p:spPr/>
        <p:txBody>
          <a:bodyPr>
            <a:normAutofit/>
          </a:bodyPr>
          <a:lstStyle/>
          <a:p>
            <a:r>
              <a:rPr lang="en-US" sz="4000" b="1" dirty="0"/>
              <a:t>Human approach</a:t>
            </a:r>
          </a:p>
        </p:txBody>
      </p:sp>
      <p:sp>
        <p:nvSpPr>
          <p:cNvPr id="3" name="Content Placeholder 2">
            <a:extLst>
              <a:ext uri="{FF2B5EF4-FFF2-40B4-BE49-F238E27FC236}">
                <a16:creationId xmlns:a16="http://schemas.microsoft.com/office/drawing/2014/main" id="{B638DD26-7CDB-D63D-F271-9C75A78BE00D}"/>
              </a:ext>
            </a:extLst>
          </p:cNvPr>
          <p:cNvSpPr>
            <a:spLocks noGrp="1"/>
          </p:cNvSpPr>
          <p:nvPr>
            <p:ph idx="1"/>
          </p:nvPr>
        </p:nvSpPr>
        <p:spPr/>
        <p:txBody>
          <a:bodyPr>
            <a:normAutofit/>
          </a:bodyPr>
          <a:lstStyle/>
          <a:p>
            <a:pPr>
              <a:lnSpc>
                <a:spcPct val="150000"/>
              </a:lnSpc>
            </a:pPr>
            <a:r>
              <a:rPr lang="en-US" dirty="0"/>
              <a:t>Consider you are doing the two tasks manually</a:t>
            </a:r>
          </a:p>
          <a:p>
            <a:pPr>
              <a:lnSpc>
                <a:spcPct val="150000"/>
              </a:lnSpc>
            </a:pPr>
            <a:r>
              <a:rPr lang="en-US" dirty="0"/>
              <a:t>What’s you rule?</a:t>
            </a:r>
          </a:p>
          <a:p>
            <a:pPr lvl="1">
              <a:lnSpc>
                <a:spcPct val="150000"/>
              </a:lnSpc>
            </a:pPr>
            <a:r>
              <a:rPr lang="en-US" dirty="0"/>
              <a:t>The number of topics</a:t>
            </a:r>
          </a:p>
          <a:p>
            <a:pPr lvl="1">
              <a:lnSpc>
                <a:spcPct val="150000"/>
              </a:lnSpc>
            </a:pPr>
            <a:r>
              <a:rPr lang="en-US" dirty="0"/>
              <a:t>How about weights?</a:t>
            </a:r>
          </a:p>
          <a:p>
            <a:pPr lvl="2">
              <a:lnSpc>
                <a:spcPct val="150000"/>
              </a:lnSpc>
            </a:pPr>
            <a:r>
              <a:rPr lang="en-US" dirty="0"/>
              <a:t>Probably you perform a semantic approach</a:t>
            </a:r>
          </a:p>
          <a:p>
            <a:pPr>
              <a:lnSpc>
                <a:spcPct val="150000"/>
              </a:lnSpc>
            </a:pPr>
            <a:r>
              <a:rPr lang="en-US" dirty="0"/>
              <a:t>How about a machine?</a:t>
            </a:r>
          </a:p>
        </p:txBody>
      </p:sp>
    </p:spTree>
    <p:extLst>
      <p:ext uri="{BB962C8B-B14F-4D97-AF65-F5344CB8AC3E}">
        <p14:creationId xmlns:p14="http://schemas.microsoft.com/office/powerpoint/2010/main" val="4210174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18ED0-5BF7-FAD9-4F6B-3AA912AABEAF}"/>
              </a:ext>
            </a:extLst>
          </p:cNvPr>
          <p:cNvSpPr>
            <a:spLocks noGrp="1"/>
          </p:cNvSpPr>
          <p:nvPr>
            <p:ph type="title"/>
          </p:nvPr>
        </p:nvSpPr>
        <p:spPr/>
        <p:txBody>
          <a:bodyPr>
            <a:normAutofit/>
          </a:bodyPr>
          <a:lstStyle/>
          <a:p>
            <a:r>
              <a:rPr lang="en-US" sz="4000" b="1" dirty="0"/>
              <a:t>The relationships can be flipped</a:t>
            </a:r>
          </a:p>
        </p:txBody>
      </p:sp>
      <p:sp>
        <p:nvSpPr>
          <p:cNvPr id="4" name="Content Placeholder 3">
            <a:extLst>
              <a:ext uri="{FF2B5EF4-FFF2-40B4-BE49-F238E27FC236}">
                <a16:creationId xmlns:a16="http://schemas.microsoft.com/office/drawing/2014/main" id="{06B6627A-6BCA-955B-4E04-3C60AC008617}"/>
              </a:ext>
            </a:extLst>
          </p:cNvPr>
          <p:cNvSpPr>
            <a:spLocks noGrp="1"/>
          </p:cNvSpPr>
          <p:nvPr>
            <p:ph idx="1"/>
          </p:nvPr>
        </p:nvSpPr>
        <p:spPr/>
        <p:txBody>
          <a:bodyPr>
            <a:normAutofit fontScale="77500" lnSpcReduction="20000"/>
          </a:bodyPr>
          <a:lstStyle/>
          <a:p>
            <a:pPr>
              <a:lnSpc>
                <a:spcPct val="200000"/>
              </a:lnSpc>
            </a:pPr>
            <a:r>
              <a:rPr lang="en-US" sz="3200" dirty="0"/>
              <a:t>3X1 topic vector → 6X1 TF-IDF</a:t>
            </a:r>
          </a:p>
          <a:p>
            <a:pPr lvl="1">
              <a:lnSpc>
                <a:spcPct val="200000"/>
              </a:lnSpc>
            </a:pPr>
            <a:r>
              <a:rPr lang="en-US" sz="2800" dirty="0"/>
              <a:t>Need to have 6X3 weights</a:t>
            </a:r>
          </a:p>
          <a:p>
            <a:pPr lvl="1">
              <a:lnSpc>
                <a:spcPct val="200000"/>
              </a:lnSpc>
            </a:pPr>
            <a:r>
              <a:rPr lang="en-US" sz="2800" dirty="0"/>
              <a:t>Human approach: no problem</a:t>
            </a:r>
          </a:p>
          <a:p>
            <a:pPr lvl="1">
              <a:lnSpc>
                <a:spcPct val="200000"/>
              </a:lnSpc>
            </a:pPr>
            <a:r>
              <a:rPr lang="en-US" sz="2800" dirty="0"/>
              <a:t>See the code and make sense of it</a:t>
            </a:r>
          </a:p>
          <a:p>
            <a:pPr>
              <a:lnSpc>
                <a:spcPct val="200000"/>
              </a:lnSpc>
            </a:pPr>
            <a:r>
              <a:rPr lang="en-US" sz="3200" dirty="0"/>
              <a:t>If we have the weights, possible to represent each words in terms of topics</a:t>
            </a:r>
          </a:p>
        </p:txBody>
      </p:sp>
    </p:spTree>
    <p:extLst>
      <p:ext uri="{BB962C8B-B14F-4D97-AF65-F5344CB8AC3E}">
        <p14:creationId xmlns:p14="http://schemas.microsoft.com/office/powerpoint/2010/main" val="2125140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AA15F-263A-E574-790E-8F332C51CBC0}"/>
              </a:ext>
            </a:extLst>
          </p:cNvPr>
          <p:cNvSpPr>
            <a:spLocks noGrp="1"/>
          </p:cNvSpPr>
          <p:nvPr>
            <p:ph type="title"/>
          </p:nvPr>
        </p:nvSpPr>
        <p:spPr/>
        <p:txBody>
          <a:bodyPr>
            <a:normAutofit/>
          </a:bodyPr>
          <a:lstStyle/>
          <a:p>
            <a:r>
              <a:rPr lang="en-US" sz="4000" b="1" dirty="0"/>
              <a:t>Represent each word in terms of topics</a:t>
            </a:r>
          </a:p>
        </p:txBody>
      </p:sp>
      <p:pic>
        <p:nvPicPr>
          <p:cNvPr id="2050" name="Picture 2">
            <a:extLst>
              <a:ext uri="{FF2B5EF4-FFF2-40B4-BE49-F238E27FC236}">
                <a16:creationId xmlns:a16="http://schemas.microsoft.com/office/drawing/2014/main" id="{CF8CC122-B062-2449-FFD1-63DFF5A7B9C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89300" y="1981994"/>
            <a:ext cx="5613400"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720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A1806-BD3F-2216-67F8-9148E2999FAF}"/>
              </a:ext>
            </a:extLst>
          </p:cNvPr>
          <p:cNvSpPr>
            <a:spLocks noGrp="1"/>
          </p:cNvSpPr>
          <p:nvPr>
            <p:ph type="title"/>
          </p:nvPr>
        </p:nvSpPr>
        <p:spPr/>
        <p:txBody>
          <a:bodyPr>
            <a:normAutofit/>
          </a:bodyPr>
          <a:lstStyle/>
          <a:p>
            <a:r>
              <a:rPr lang="en-US" sz="4000" b="1" dirty="0"/>
              <a:t>Wonderful topic vectors</a:t>
            </a:r>
          </a:p>
        </p:txBody>
      </p:sp>
      <p:sp>
        <p:nvSpPr>
          <p:cNvPr id="3" name="Content Placeholder 2">
            <a:extLst>
              <a:ext uri="{FF2B5EF4-FFF2-40B4-BE49-F238E27FC236}">
                <a16:creationId xmlns:a16="http://schemas.microsoft.com/office/drawing/2014/main" id="{FCFAC9C1-71C3-85FC-F40E-5097547D927E}"/>
              </a:ext>
            </a:extLst>
          </p:cNvPr>
          <p:cNvSpPr>
            <a:spLocks noGrp="1"/>
          </p:cNvSpPr>
          <p:nvPr>
            <p:ph idx="1"/>
          </p:nvPr>
        </p:nvSpPr>
        <p:spPr/>
        <p:txBody>
          <a:bodyPr>
            <a:normAutofit fontScale="92500"/>
          </a:bodyPr>
          <a:lstStyle/>
          <a:p>
            <a:pPr>
              <a:lnSpc>
                <a:spcPct val="150000"/>
              </a:lnSpc>
            </a:pPr>
            <a:r>
              <a:rPr lang="en-US" dirty="0"/>
              <a:t>Using three topics animal, pet, and NYC, we can represent all the words in our corpus, then.</a:t>
            </a:r>
          </a:p>
          <a:p>
            <a:pPr lvl="1">
              <a:lnSpc>
                <a:spcPct val="150000"/>
              </a:lnSpc>
            </a:pPr>
            <a:r>
              <a:rPr lang="en-US" b="0" i="0" dirty="0">
                <a:solidFill>
                  <a:srgbClr val="000000"/>
                </a:solidFill>
                <a:effectLst/>
              </a:rPr>
              <a:t>In the thought experiment, you compressed six dimensions (TF-IDF normalized frequencies) into three dimensions (topics)</a:t>
            </a:r>
          </a:p>
          <a:p>
            <a:pPr>
              <a:lnSpc>
                <a:spcPct val="150000"/>
              </a:lnSpc>
            </a:pPr>
            <a:r>
              <a:rPr lang="en-US" dirty="0"/>
              <a:t>This subjective, labor-intensive approach to semantic analysis relies on </a:t>
            </a:r>
            <a:r>
              <a:rPr lang="en-US" b="1" i="1" dirty="0"/>
              <a:t>human intuition and common sense</a:t>
            </a:r>
            <a:r>
              <a:rPr lang="en-US" dirty="0"/>
              <a:t> to break down documents into topics</a:t>
            </a:r>
          </a:p>
          <a:p>
            <a:pPr lvl="1">
              <a:lnSpc>
                <a:spcPct val="150000"/>
              </a:lnSpc>
            </a:pPr>
            <a:r>
              <a:rPr lang="en-US" dirty="0"/>
              <a:t>Topics mean really something here</a:t>
            </a:r>
          </a:p>
        </p:txBody>
      </p:sp>
    </p:spTree>
    <p:extLst>
      <p:ext uri="{BB962C8B-B14F-4D97-AF65-F5344CB8AC3E}">
        <p14:creationId xmlns:p14="http://schemas.microsoft.com/office/powerpoint/2010/main" val="1666363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6AA65-34D8-D582-3852-1DF657AAD4F6}"/>
              </a:ext>
            </a:extLst>
          </p:cNvPr>
          <p:cNvSpPr>
            <a:spLocks noGrp="1"/>
          </p:cNvSpPr>
          <p:nvPr>
            <p:ph type="title"/>
          </p:nvPr>
        </p:nvSpPr>
        <p:spPr/>
        <p:txBody>
          <a:bodyPr>
            <a:normAutofit/>
          </a:bodyPr>
          <a:lstStyle/>
          <a:p>
            <a:r>
              <a:rPr lang="en-US" sz="4000" b="1" dirty="0"/>
              <a:t>Machine Approach</a:t>
            </a:r>
          </a:p>
        </p:txBody>
      </p:sp>
      <p:sp>
        <p:nvSpPr>
          <p:cNvPr id="3" name="Content Placeholder 2">
            <a:extLst>
              <a:ext uri="{FF2B5EF4-FFF2-40B4-BE49-F238E27FC236}">
                <a16:creationId xmlns:a16="http://schemas.microsoft.com/office/drawing/2014/main" id="{24199D3D-A456-07B5-6FB9-F1FE6C37DA9D}"/>
              </a:ext>
            </a:extLst>
          </p:cNvPr>
          <p:cNvSpPr>
            <a:spLocks noGrp="1"/>
          </p:cNvSpPr>
          <p:nvPr>
            <p:ph idx="1"/>
          </p:nvPr>
        </p:nvSpPr>
        <p:spPr/>
        <p:txBody>
          <a:bodyPr>
            <a:normAutofit fontScale="92500" lnSpcReduction="10000"/>
          </a:bodyPr>
          <a:lstStyle/>
          <a:p>
            <a:pPr>
              <a:lnSpc>
                <a:spcPct val="150000"/>
              </a:lnSpc>
            </a:pPr>
            <a:r>
              <a:rPr lang="en-US" dirty="0"/>
              <a:t>How could we deal with common sense and intuition?</a:t>
            </a:r>
          </a:p>
          <a:p>
            <a:pPr>
              <a:lnSpc>
                <a:spcPct val="150000"/>
              </a:lnSpc>
            </a:pPr>
            <a:r>
              <a:rPr lang="en-US" dirty="0"/>
              <a:t>That is, what’s the algorithm to generate topic vectors?</a:t>
            </a:r>
          </a:p>
          <a:p>
            <a:pPr>
              <a:lnSpc>
                <a:spcPct val="150000"/>
              </a:lnSpc>
            </a:pPr>
            <a:r>
              <a:rPr lang="en-US" dirty="0"/>
              <a:t>Textbook borrows the idea:</a:t>
            </a:r>
          </a:p>
          <a:p>
            <a:pPr lvl="1">
              <a:lnSpc>
                <a:spcPct val="150000"/>
              </a:lnSpc>
            </a:pPr>
            <a:r>
              <a:rPr lang="en-US" i="1" dirty="0"/>
              <a:t>You shall know a word by the company it keeps</a:t>
            </a:r>
          </a:p>
          <a:p>
            <a:pPr lvl="1">
              <a:lnSpc>
                <a:spcPct val="150000"/>
              </a:lnSpc>
            </a:pPr>
            <a:r>
              <a:rPr lang="en-US" dirty="0"/>
              <a:t>Well, not necessary true here</a:t>
            </a:r>
          </a:p>
          <a:p>
            <a:pPr>
              <a:lnSpc>
                <a:spcPct val="150000"/>
              </a:lnSpc>
            </a:pPr>
            <a:r>
              <a:rPr lang="en-US" dirty="0"/>
              <a:t>Let’s start with Linear discriminant analysis</a:t>
            </a:r>
          </a:p>
          <a:p>
            <a:pPr lvl="1">
              <a:lnSpc>
                <a:spcPct val="150000"/>
              </a:lnSpc>
            </a:pPr>
            <a:r>
              <a:rPr lang="en-US" dirty="0"/>
              <a:t>Discuss whether we could find the </a:t>
            </a:r>
            <a:r>
              <a:rPr lang="en-US" b="1" i="1" dirty="0"/>
              <a:t>topics </a:t>
            </a:r>
          </a:p>
        </p:txBody>
      </p:sp>
    </p:spTree>
    <p:extLst>
      <p:ext uri="{BB962C8B-B14F-4D97-AF65-F5344CB8AC3E}">
        <p14:creationId xmlns:p14="http://schemas.microsoft.com/office/powerpoint/2010/main" val="4116084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B4BAA-BDCC-2659-A0ED-75D4709D528D}"/>
              </a:ext>
            </a:extLst>
          </p:cNvPr>
          <p:cNvSpPr>
            <a:spLocks noGrp="1"/>
          </p:cNvSpPr>
          <p:nvPr>
            <p:ph type="title"/>
          </p:nvPr>
        </p:nvSpPr>
        <p:spPr/>
        <p:txBody>
          <a:bodyPr>
            <a:normAutofit/>
          </a:bodyPr>
          <a:lstStyle/>
          <a:p>
            <a:r>
              <a:rPr lang="en-US" sz="4000" b="1" dirty="0"/>
              <a:t>Linear discriminant analysis (LDA)</a:t>
            </a:r>
          </a:p>
        </p:txBody>
      </p:sp>
      <p:sp>
        <p:nvSpPr>
          <p:cNvPr id="3" name="Content Placeholder 2">
            <a:extLst>
              <a:ext uri="{FF2B5EF4-FFF2-40B4-BE49-F238E27FC236}">
                <a16:creationId xmlns:a16="http://schemas.microsoft.com/office/drawing/2014/main" id="{561BD4AD-D66D-BCE5-FC7C-80C16F0231B5}"/>
              </a:ext>
            </a:extLst>
          </p:cNvPr>
          <p:cNvSpPr>
            <a:spLocks noGrp="1"/>
          </p:cNvSpPr>
          <p:nvPr>
            <p:ph idx="1"/>
          </p:nvPr>
        </p:nvSpPr>
        <p:spPr/>
        <p:txBody>
          <a:bodyPr>
            <a:normAutofit/>
          </a:bodyPr>
          <a:lstStyle/>
          <a:p>
            <a:pPr>
              <a:lnSpc>
                <a:spcPct val="100000"/>
              </a:lnSpc>
            </a:pPr>
            <a:r>
              <a:rPr lang="en-US" dirty="0"/>
              <a:t>It is not a topic modeling</a:t>
            </a:r>
          </a:p>
          <a:p>
            <a:pPr>
              <a:lnSpc>
                <a:spcPct val="100000"/>
              </a:lnSpc>
            </a:pPr>
            <a:r>
              <a:rPr lang="en-US" dirty="0"/>
              <a:t>Remember what we need to do for the topic modeling</a:t>
            </a:r>
          </a:p>
          <a:p>
            <a:pPr lvl="1">
              <a:lnSpc>
                <a:spcPct val="100000"/>
              </a:lnSpc>
            </a:pPr>
            <a:r>
              <a:rPr lang="en-US" dirty="0"/>
              <a:t>The number of topics</a:t>
            </a:r>
          </a:p>
          <a:p>
            <a:pPr lvl="1">
              <a:lnSpc>
                <a:spcPct val="100000"/>
              </a:lnSpc>
            </a:pPr>
            <a:r>
              <a:rPr lang="en-US" dirty="0"/>
              <a:t>The corresponding weights</a:t>
            </a:r>
          </a:p>
          <a:p>
            <a:pPr>
              <a:lnSpc>
                <a:spcPct val="100000"/>
              </a:lnSpc>
            </a:pPr>
            <a:r>
              <a:rPr lang="en-US" dirty="0"/>
              <a:t>An LDA classifier is a supervised algorithm, so you do need labels for your document classes</a:t>
            </a:r>
          </a:p>
          <a:p>
            <a:pPr lvl="1">
              <a:lnSpc>
                <a:spcPct val="100000"/>
              </a:lnSpc>
            </a:pPr>
            <a:r>
              <a:rPr lang="en-US" dirty="0"/>
              <a:t>The document classes should be given!</a:t>
            </a:r>
          </a:p>
          <a:p>
            <a:pPr lvl="2">
              <a:lnSpc>
                <a:spcPct val="100000"/>
              </a:lnSpc>
            </a:pPr>
            <a:r>
              <a:rPr lang="en-US" dirty="0"/>
              <a:t>Supervised learning</a:t>
            </a:r>
          </a:p>
          <a:p>
            <a:pPr lvl="2">
              <a:lnSpc>
                <a:spcPct val="100000"/>
              </a:lnSpc>
            </a:pPr>
            <a:r>
              <a:rPr lang="en-US" dirty="0"/>
              <a:t>Let’s see the code</a:t>
            </a:r>
          </a:p>
          <a:p>
            <a:pPr>
              <a:lnSpc>
                <a:spcPct val="100000"/>
              </a:lnSpc>
            </a:pPr>
            <a:endParaRPr lang="en-US" dirty="0"/>
          </a:p>
          <a:p>
            <a:pPr lvl="1">
              <a:lnSpc>
                <a:spcPct val="100000"/>
              </a:lnSpc>
            </a:pPr>
            <a:endParaRPr lang="en-US" dirty="0"/>
          </a:p>
        </p:txBody>
      </p:sp>
    </p:spTree>
    <p:extLst>
      <p:ext uri="{BB962C8B-B14F-4D97-AF65-F5344CB8AC3E}">
        <p14:creationId xmlns:p14="http://schemas.microsoft.com/office/powerpoint/2010/main" val="3738653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F5547-6D95-5B35-72B1-E0795808DE30}"/>
              </a:ext>
            </a:extLst>
          </p:cNvPr>
          <p:cNvSpPr>
            <a:spLocks noGrp="1"/>
          </p:cNvSpPr>
          <p:nvPr>
            <p:ph type="title"/>
          </p:nvPr>
        </p:nvSpPr>
        <p:spPr/>
        <p:txBody>
          <a:bodyPr>
            <a:normAutofit/>
          </a:bodyPr>
          <a:lstStyle/>
          <a:p>
            <a:r>
              <a:rPr lang="en-US" sz="4000" b="1" dirty="0"/>
              <a:t>What are we doing?</a:t>
            </a:r>
          </a:p>
        </p:txBody>
      </p:sp>
      <p:sp>
        <p:nvSpPr>
          <p:cNvPr id="3" name="Content Placeholder 2">
            <a:extLst>
              <a:ext uri="{FF2B5EF4-FFF2-40B4-BE49-F238E27FC236}">
                <a16:creationId xmlns:a16="http://schemas.microsoft.com/office/drawing/2014/main" id="{D6D8753D-949A-4C9D-0B1C-613F0D01270D}"/>
              </a:ext>
            </a:extLst>
          </p:cNvPr>
          <p:cNvSpPr>
            <a:spLocks noGrp="1"/>
          </p:cNvSpPr>
          <p:nvPr>
            <p:ph idx="1"/>
          </p:nvPr>
        </p:nvSpPr>
        <p:spPr/>
        <p:txBody>
          <a:bodyPr>
            <a:normAutofit fontScale="70000" lnSpcReduction="20000"/>
          </a:bodyPr>
          <a:lstStyle/>
          <a:p>
            <a:pPr>
              <a:lnSpc>
                <a:spcPct val="150000"/>
              </a:lnSpc>
            </a:pPr>
            <a:r>
              <a:rPr lang="en-US" dirty="0"/>
              <a:t>Still frequency matters</a:t>
            </a:r>
          </a:p>
          <a:p>
            <a:pPr>
              <a:lnSpc>
                <a:spcPct val="150000"/>
              </a:lnSpc>
            </a:pPr>
            <a:r>
              <a:rPr lang="en-US" dirty="0"/>
              <a:t>Calculate the TF-IDF</a:t>
            </a:r>
          </a:p>
          <a:p>
            <a:pPr>
              <a:lnSpc>
                <a:spcPct val="150000"/>
              </a:lnSpc>
            </a:pPr>
            <a:r>
              <a:rPr lang="en-US" dirty="0"/>
              <a:t>Assume each token plays a role for the particular class</a:t>
            </a:r>
          </a:p>
          <a:p>
            <a:pPr>
              <a:lnSpc>
                <a:spcPct val="150000"/>
              </a:lnSpc>
            </a:pPr>
            <a:r>
              <a:rPr lang="en-US" dirty="0"/>
              <a:t>Calculate the centroid of each token by class</a:t>
            </a:r>
          </a:p>
          <a:p>
            <a:pPr lvl="1">
              <a:lnSpc>
                <a:spcPct val="150000"/>
              </a:lnSpc>
            </a:pPr>
            <a:r>
              <a:rPr lang="en-US" dirty="0"/>
              <a:t>Assume each word has some certain frequencies for the particular the class</a:t>
            </a:r>
          </a:p>
          <a:p>
            <a:pPr lvl="1">
              <a:lnSpc>
                <a:spcPct val="150000"/>
              </a:lnSpc>
            </a:pPr>
            <a:r>
              <a:rPr lang="en-US" dirty="0"/>
              <a:t>Consider: </a:t>
            </a:r>
            <a:r>
              <a:rPr lang="en-US" dirty="0" err="1"/>
              <a:t>tfidf_docs.dot</a:t>
            </a:r>
            <a:r>
              <a:rPr lang="en-US" dirty="0"/>
              <a:t>(</a:t>
            </a:r>
            <a:r>
              <a:rPr lang="en-US" dirty="0" err="1"/>
              <a:t>spam_centroid</a:t>
            </a:r>
            <a:r>
              <a:rPr lang="en-US" dirty="0"/>
              <a:t> - </a:t>
            </a:r>
            <a:r>
              <a:rPr lang="en-US" dirty="0" err="1"/>
              <a:t>ham_centroid</a:t>
            </a:r>
            <a:r>
              <a:rPr lang="en-US" dirty="0"/>
              <a:t>)</a:t>
            </a:r>
          </a:p>
          <a:p>
            <a:pPr lvl="1">
              <a:lnSpc>
                <a:spcPct val="150000"/>
              </a:lnSpc>
            </a:pPr>
            <a:r>
              <a:rPr lang="en-US" dirty="0"/>
              <a:t>Explain in words</a:t>
            </a:r>
          </a:p>
          <a:p>
            <a:pPr lvl="2">
              <a:lnSpc>
                <a:spcPct val="150000"/>
              </a:lnSpc>
            </a:pPr>
            <a:r>
              <a:rPr lang="en-US" dirty="0"/>
              <a:t>E.g. what’s the meaning of 0 for a token?</a:t>
            </a:r>
          </a:p>
          <a:p>
            <a:pPr>
              <a:lnSpc>
                <a:spcPct val="150000"/>
              </a:lnSpc>
            </a:pPr>
            <a:r>
              <a:rPr lang="en-US" dirty="0"/>
              <a:t>Try to compare it with Naïve Bayes (optional: see the code)</a:t>
            </a:r>
          </a:p>
          <a:p>
            <a:pPr>
              <a:lnSpc>
                <a:spcPct val="150000"/>
              </a:lnSpc>
            </a:pPr>
            <a:endParaRPr lang="en-US" dirty="0"/>
          </a:p>
        </p:txBody>
      </p:sp>
    </p:spTree>
    <p:extLst>
      <p:ext uri="{BB962C8B-B14F-4D97-AF65-F5344CB8AC3E}">
        <p14:creationId xmlns:p14="http://schemas.microsoft.com/office/powerpoint/2010/main" val="1017227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B602C-7C6A-863B-46E1-5D7440261A2C}"/>
              </a:ext>
            </a:extLst>
          </p:cNvPr>
          <p:cNvSpPr>
            <a:spLocks noGrp="1"/>
          </p:cNvSpPr>
          <p:nvPr>
            <p:ph type="title"/>
          </p:nvPr>
        </p:nvSpPr>
        <p:spPr/>
        <p:txBody>
          <a:bodyPr>
            <a:normAutofit/>
          </a:bodyPr>
          <a:lstStyle/>
          <a:p>
            <a:r>
              <a:rPr lang="en-US" sz="4000" b="1" dirty="0"/>
              <a:t>Latent semantic analysis</a:t>
            </a:r>
          </a:p>
        </p:txBody>
      </p:sp>
      <p:sp>
        <p:nvSpPr>
          <p:cNvPr id="3" name="Content Placeholder 2">
            <a:extLst>
              <a:ext uri="{FF2B5EF4-FFF2-40B4-BE49-F238E27FC236}">
                <a16:creationId xmlns:a16="http://schemas.microsoft.com/office/drawing/2014/main" id="{3069E043-AC8E-C82F-859B-8FD96E5CBB77}"/>
              </a:ext>
            </a:extLst>
          </p:cNvPr>
          <p:cNvSpPr>
            <a:spLocks noGrp="1"/>
          </p:cNvSpPr>
          <p:nvPr>
            <p:ph idx="1"/>
          </p:nvPr>
        </p:nvSpPr>
        <p:spPr/>
        <p:txBody>
          <a:bodyPr/>
          <a:lstStyle/>
          <a:p>
            <a:pPr>
              <a:lnSpc>
                <a:spcPct val="200000"/>
              </a:lnSpc>
            </a:pPr>
            <a:r>
              <a:rPr lang="en-US" dirty="0"/>
              <a:t>LDA is not very interesting in terms of a topic modeling</a:t>
            </a:r>
          </a:p>
          <a:p>
            <a:pPr lvl="1">
              <a:lnSpc>
                <a:spcPct val="200000"/>
              </a:lnSpc>
            </a:pPr>
            <a:r>
              <a:rPr lang="en-US" dirty="0"/>
              <a:t>We are wondering how machines understand a topic!</a:t>
            </a:r>
          </a:p>
          <a:p>
            <a:pPr lvl="2">
              <a:lnSpc>
                <a:spcPct val="200000"/>
              </a:lnSpc>
            </a:pPr>
            <a:r>
              <a:rPr lang="en-US" dirty="0"/>
              <a:t>Remember human intuition and common sense?</a:t>
            </a:r>
          </a:p>
          <a:p>
            <a:pPr>
              <a:lnSpc>
                <a:spcPct val="200000"/>
              </a:lnSpc>
            </a:pPr>
            <a:r>
              <a:rPr lang="en-US" dirty="0"/>
              <a:t>Let’s pause here and explore the concept of PCA</a:t>
            </a:r>
          </a:p>
          <a:p>
            <a:pPr lvl="1">
              <a:lnSpc>
                <a:spcPct val="200000"/>
              </a:lnSpc>
            </a:pPr>
            <a:r>
              <a:rPr lang="en-US" dirty="0"/>
              <a:t>PCA is essentially the Latent semantic analysis</a:t>
            </a:r>
          </a:p>
        </p:txBody>
      </p:sp>
    </p:spTree>
    <p:extLst>
      <p:ext uri="{BB962C8B-B14F-4D97-AF65-F5344CB8AC3E}">
        <p14:creationId xmlns:p14="http://schemas.microsoft.com/office/powerpoint/2010/main" val="42813127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AB866-6AA2-D45D-3DCE-0B7028D9F779}"/>
              </a:ext>
            </a:extLst>
          </p:cNvPr>
          <p:cNvSpPr>
            <a:spLocks noGrp="1"/>
          </p:cNvSpPr>
          <p:nvPr>
            <p:ph type="title"/>
          </p:nvPr>
        </p:nvSpPr>
        <p:spPr/>
        <p:txBody>
          <a:bodyPr/>
          <a:lstStyle/>
          <a:p>
            <a:r>
              <a:rPr lang="en-US" b="1" dirty="0"/>
              <a:t>Change the order</a:t>
            </a:r>
          </a:p>
        </p:txBody>
      </p:sp>
      <p:sp>
        <p:nvSpPr>
          <p:cNvPr id="3" name="Content Placeholder 2">
            <a:extLst>
              <a:ext uri="{FF2B5EF4-FFF2-40B4-BE49-F238E27FC236}">
                <a16:creationId xmlns:a16="http://schemas.microsoft.com/office/drawing/2014/main" id="{5C88D170-8DD5-0257-DC65-C8083353ABE6}"/>
              </a:ext>
            </a:extLst>
          </p:cNvPr>
          <p:cNvSpPr>
            <a:spLocks noGrp="1"/>
          </p:cNvSpPr>
          <p:nvPr>
            <p:ph idx="1"/>
          </p:nvPr>
        </p:nvSpPr>
        <p:spPr/>
        <p:txBody>
          <a:bodyPr>
            <a:normAutofit fontScale="92500" lnSpcReduction="20000"/>
          </a:bodyPr>
          <a:lstStyle/>
          <a:p>
            <a:pPr>
              <a:lnSpc>
                <a:spcPct val="200000"/>
              </a:lnSpc>
            </a:pPr>
            <a:r>
              <a:rPr lang="en-US" dirty="0"/>
              <a:t>Many students feel overwhelmed on this subject</a:t>
            </a:r>
          </a:p>
          <a:p>
            <a:pPr>
              <a:lnSpc>
                <a:spcPct val="200000"/>
              </a:lnSpc>
            </a:pPr>
            <a:r>
              <a:rPr lang="en-US" dirty="0"/>
              <a:t>I will guide you </a:t>
            </a:r>
          </a:p>
          <a:p>
            <a:pPr lvl="1">
              <a:lnSpc>
                <a:spcPct val="200000"/>
              </a:lnSpc>
            </a:pPr>
            <a:r>
              <a:rPr lang="en-US" dirty="0"/>
              <a:t>the PCA code first</a:t>
            </a:r>
          </a:p>
          <a:p>
            <a:pPr lvl="1">
              <a:lnSpc>
                <a:spcPct val="200000"/>
              </a:lnSpc>
            </a:pPr>
            <a:r>
              <a:rPr lang="en-US" dirty="0"/>
              <a:t>NLP application</a:t>
            </a:r>
          </a:p>
          <a:p>
            <a:pPr lvl="1">
              <a:lnSpc>
                <a:spcPct val="200000"/>
              </a:lnSpc>
            </a:pPr>
            <a:r>
              <a:rPr lang="en-US" dirty="0"/>
              <a:t>And then, explanation</a:t>
            </a:r>
          </a:p>
          <a:p>
            <a:pPr lvl="1">
              <a:lnSpc>
                <a:spcPct val="200000"/>
              </a:lnSpc>
            </a:pPr>
            <a:r>
              <a:rPr lang="en-US" dirty="0"/>
              <a:t>Let’s see the code</a:t>
            </a:r>
          </a:p>
          <a:p>
            <a:pPr>
              <a:lnSpc>
                <a:spcPct val="200000"/>
              </a:lnSpc>
            </a:pPr>
            <a:endParaRPr lang="en-US" dirty="0"/>
          </a:p>
        </p:txBody>
      </p:sp>
    </p:spTree>
    <p:extLst>
      <p:ext uri="{BB962C8B-B14F-4D97-AF65-F5344CB8AC3E}">
        <p14:creationId xmlns:p14="http://schemas.microsoft.com/office/powerpoint/2010/main" val="17442930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45E66-6365-DF6F-4ECC-AA9AF1860077}"/>
              </a:ext>
            </a:extLst>
          </p:cNvPr>
          <p:cNvSpPr>
            <a:spLocks noGrp="1"/>
          </p:cNvSpPr>
          <p:nvPr>
            <p:ph type="title"/>
          </p:nvPr>
        </p:nvSpPr>
        <p:spPr/>
        <p:txBody>
          <a:bodyPr>
            <a:normAutofit/>
          </a:bodyPr>
          <a:lstStyle/>
          <a:p>
            <a:r>
              <a:rPr lang="en-US" sz="4000" b="1" dirty="0"/>
              <a:t>Principal Component Analysis</a:t>
            </a:r>
          </a:p>
        </p:txBody>
      </p:sp>
      <p:sp>
        <p:nvSpPr>
          <p:cNvPr id="3" name="Content Placeholder 2">
            <a:extLst>
              <a:ext uri="{FF2B5EF4-FFF2-40B4-BE49-F238E27FC236}">
                <a16:creationId xmlns:a16="http://schemas.microsoft.com/office/drawing/2014/main" id="{E6A38ECF-75F4-D744-5487-FBDB3156707E}"/>
              </a:ext>
            </a:extLst>
          </p:cNvPr>
          <p:cNvSpPr>
            <a:spLocks noGrp="1"/>
          </p:cNvSpPr>
          <p:nvPr>
            <p:ph idx="1"/>
          </p:nvPr>
        </p:nvSpPr>
        <p:spPr/>
        <p:txBody>
          <a:bodyPr/>
          <a:lstStyle/>
          <a:p>
            <a:pPr>
              <a:lnSpc>
                <a:spcPct val="150000"/>
              </a:lnSpc>
            </a:pPr>
            <a:r>
              <a:rPr lang="en-US" dirty="0"/>
              <a:t>Do not look at the name of the columns yet</a:t>
            </a:r>
          </a:p>
          <a:p>
            <a:pPr>
              <a:lnSpc>
                <a:spcPct val="150000"/>
              </a:lnSpc>
            </a:pPr>
            <a:r>
              <a:rPr lang="en-US" dirty="0"/>
              <a:t>We have 4,837 </a:t>
            </a:r>
            <a:r>
              <a:rPr lang="en-US" dirty="0" err="1"/>
              <a:t>sms</a:t>
            </a:r>
            <a:r>
              <a:rPr lang="en-US" dirty="0"/>
              <a:t> spam-labeled messages</a:t>
            </a:r>
          </a:p>
          <a:p>
            <a:pPr>
              <a:lnSpc>
                <a:spcPct val="150000"/>
              </a:lnSpc>
            </a:pPr>
            <a:r>
              <a:rPr lang="en-US" dirty="0"/>
              <a:t>The size of vocab is 9,232</a:t>
            </a:r>
          </a:p>
          <a:p>
            <a:pPr>
              <a:lnSpc>
                <a:spcPct val="150000"/>
              </a:lnSpc>
            </a:pPr>
            <a:r>
              <a:rPr lang="en-US" dirty="0"/>
              <a:t>Apply PCA with 16 PCs</a:t>
            </a:r>
          </a:p>
          <a:p>
            <a:pPr lvl="1">
              <a:lnSpc>
                <a:spcPct val="150000"/>
              </a:lnSpc>
            </a:pPr>
            <a:r>
              <a:rPr lang="en-US" dirty="0"/>
              <a:t>Explain about 10 % variance of the data</a:t>
            </a:r>
          </a:p>
        </p:txBody>
      </p:sp>
    </p:spTree>
    <p:extLst>
      <p:ext uri="{BB962C8B-B14F-4D97-AF65-F5344CB8AC3E}">
        <p14:creationId xmlns:p14="http://schemas.microsoft.com/office/powerpoint/2010/main" val="898048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4ECE4-A4DC-8CDA-7C72-5563D3F8F6F1}"/>
              </a:ext>
            </a:extLst>
          </p:cNvPr>
          <p:cNvSpPr>
            <a:spLocks noGrp="1"/>
          </p:cNvSpPr>
          <p:nvPr>
            <p:ph type="title"/>
          </p:nvPr>
        </p:nvSpPr>
        <p:spPr/>
        <p:txBody>
          <a:bodyPr>
            <a:normAutofit/>
          </a:bodyPr>
          <a:lstStyle/>
          <a:p>
            <a:r>
              <a:rPr lang="en-US" sz="4000" b="1" dirty="0"/>
              <a:t>Review</a:t>
            </a:r>
          </a:p>
        </p:txBody>
      </p:sp>
      <p:sp>
        <p:nvSpPr>
          <p:cNvPr id="3" name="Content Placeholder 2">
            <a:extLst>
              <a:ext uri="{FF2B5EF4-FFF2-40B4-BE49-F238E27FC236}">
                <a16:creationId xmlns:a16="http://schemas.microsoft.com/office/drawing/2014/main" id="{F7DE2A6E-51C4-5E2B-5CBD-878D10A435E0}"/>
              </a:ext>
            </a:extLst>
          </p:cNvPr>
          <p:cNvSpPr>
            <a:spLocks noGrp="1"/>
          </p:cNvSpPr>
          <p:nvPr>
            <p:ph idx="1"/>
          </p:nvPr>
        </p:nvSpPr>
        <p:spPr/>
        <p:txBody>
          <a:bodyPr>
            <a:normAutofit/>
          </a:bodyPr>
          <a:lstStyle/>
          <a:p>
            <a:r>
              <a:rPr lang="en-US" sz="3200" dirty="0"/>
              <a:t>What have we done?</a:t>
            </a:r>
          </a:p>
          <a:p>
            <a:pPr lvl="1"/>
            <a:r>
              <a:rPr lang="en-US" sz="2800" dirty="0"/>
              <a:t>Text representation</a:t>
            </a:r>
          </a:p>
          <a:p>
            <a:pPr lvl="2"/>
            <a:r>
              <a:rPr lang="en-US" sz="2400" dirty="0"/>
              <a:t>One-hot encoding</a:t>
            </a:r>
          </a:p>
          <a:p>
            <a:pPr lvl="2"/>
            <a:r>
              <a:rPr lang="en-US" sz="2400" dirty="0"/>
              <a:t>Bag-of-words representation</a:t>
            </a:r>
          </a:p>
          <a:p>
            <a:pPr lvl="2"/>
            <a:r>
              <a:rPr lang="en-US" sz="2400" dirty="0"/>
              <a:t>TF-IDF</a:t>
            </a:r>
          </a:p>
          <a:p>
            <a:pPr lvl="1"/>
            <a:r>
              <a:rPr lang="en-US" sz="2800" dirty="0"/>
              <a:t>Vector reasoning</a:t>
            </a:r>
          </a:p>
          <a:p>
            <a:pPr lvl="2"/>
            <a:r>
              <a:rPr lang="en-US" sz="2400" dirty="0"/>
              <a:t>Dot product</a:t>
            </a:r>
          </a:p>
          <a:p>
            <a:pPr lvl="2"/>
            <a:r>
              <a:rPr lang="en-US" sz="2400" dirty="0"/>
              <a:t>Cosine similarity</a:t>
            </a:r>
          </a:p>
          <a:p>
            <a:pPr lvl="1"/>
            <a:r>
              <a:rPr lang="en-US" sz="2800" dirty="0"/>
              <a:t>Text classification</a:t>
            </a:r>
          </a:p>
          <a:p>
            <a:pPr lvl="2"/>
            <a:r>
              <a:rPr lang="en-US" sz="2400" dirty="0"/>
              <a:t>Naïve Bayes approach</a:t>
            </a:r>
          </a:p>
        </p:txBody>
      </p:sp>
    </p:spTree>
    <p:extLst>
      <p:ext uri="{BB962C8B-B14F-4D97-AF65-F5344CB8AC3E}">
        <p14:creationId xmlns:p14="http://schemas.microsoft.com/office/powerpoint/2010/main" val="1881156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24574-4A44-F6F6-CFE1-C88F9219082D}"/>
              </a:ext>
            </a:extLst>
          </p:cNvPr>
          <p:cNvSpPr>
            <a:spLocks noGrp="1"/>
          </p:cNvSpPr>
          <p:nvPr>
            <p:ph type="title"/>
          </p:nvPr>
        </p:nvSpPr>
        <p:spPr/>
        <p:txBody>
          <a:bodyPr/>
          <a:lstStyle/>
          <a:p>
            <a:r>
              <a:rPr lang="en-US" b="1" dirty="0"/>
              <a:t>See the values</a:t>
            </a:r>
          </a:p>
        </p:txBody>
      </p:sp>
      <p:pic>
        <p:nvPicPr>
          <p:cNvPr id="5" name="Content Placeholder 4" descr="A black screen with white text&#10;&#10;Description automatically generated with low confidence">
            <a:extLst>
              <a:ext uri="{FF2B5EF4-FFF2-40B4-BE49-F238E27FC236}">
                <a16:creationId xmlns:a16="http://schemas.microsoft.com/office/drawing/2014/main" id="{C470EBD3-1AA7-7C12-CEA8-CA104C894633}"/>
              </a:ext>
            </a:extLst>
          </p:cNvPr>
          <p:cNvPicPr>
            <a:picLocks noGrp="1" noChangeAspect="1"/>
          </p:cNvPicPr>
          <p:nvPr>
            <p:ph idx="1"/>
          </p:nvPr>
        </p:nvPicPr>
        <p:blipFill>
          <a:blip r:embed="rId2"/>
          <a:stretch>
            <a:fillRect/>
          </a:stretch>
        </p:blipFill>
        <p:spPr>
          <a:xfrm>
            <a:off x="1600200" y="2356644"/>
            <a:ext cx="8991600" cy="3289300"/>
          </a:xfrm>
        </p:spPr>
      </p:pic>
    </p:spTree>
    <p:extLst>
      <p:ext uri="{BB962C8B-B14F-4D97-AF65-F5344CB8AC3E}">
        <p14:creationId xmlns:p14="http://schemas.microsoft.com/office/powerpoint/2010/main" val="1314876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44368-248C-9007-162E-D051806231F3}"/>
              </a:ext>
            </a:extLst>
          </p:cNvPr>
          <p:cNvSpPr>
            <a:spLocks noGrp="1"/>
          </p:cNvSpPr>
          <p:nvPr>
            <p:ph type="title"/>
          </p:nvPr>
        </p:nvSpPr>
        <p:spPr/>
        <p:txBody>
          <a:bodyPr>
            <a:normAutofit/>
          </a:bodyPr>
          <a:lstStyle/>
          <a:p>
            <a:r>
              <a:rPr lang="en-US" sz="4000" b="1"/>
              <a:t>Now let’s find out the meaning of PCA</a:t>
            </a:r>
            <a:endParaRPr lang="en-US" sz="4000" b="1" dirty="0"/>
          </a:p>
        </p:txBody>
      </p:sp>
      <p:pic>
        <p:nvPicPr>
          <p:cNvPr id="16" name="Content Placeholder 15" descr="Icon&#10;&#10;Description automatically generated">
            <a:extLst>
              <a:ext uri="{FF2B5EF4-FFF2-40B4-BE49-F238E27FC236}">
                <a16:creationId xmlns:a16="http://schemas.microsoft.com/office/drawing/2014/main" id="{F4454E3F-B9F4-8574-C0F2-F6F31D06226F}"/>
              </a:ext>
            </a:extLst>
          </p:cNvPr>
          <p:cNvPicPr>
            <a:picLocks noGrp="1" noChangeAspect="1"/>
          </p:cNvPicPr>
          <p:nvPr>
            <p:ph idx="1"/>
          </p:nvPr>
        </p:nvPicPr>
        <p:blipFill>
          <a:blip r:embed="rId2"/>
          <a:stretch>
            <a:fillRect/>
          </a:stretch>
        </p:blipFill>
        <p:spPr>
          <a:xfrm>
            <a:off x="3802845" y="1825625"/>
            <a:ext cx="4586310" cy="4351338"/>
          </a:xfrm>
        </p:spPr>
      </p:pic>
    </p:spTree>
    <p:extLst>
      <p:ext uri="{BB962C8B-B14F-4D97-AF65-F5344CB8AC3E}">
        <p14:creationId xmlns:p14="http://schemas.microsoft.com/office/powerpoint/2010/main" val="17807816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80430-8B7A-0749-0111-830034D0B415}"/>
              </a:ext>
            </a:extLst>
          </p:cNvPr>
          <p:cNvSpPr>
            <a:spLocks noGrp="1"/>
          </p:cNvSpPr>
          <p:nvPr>
            <p:ph type="title"/>
          </p:nvPr>
        </p:nvSpPr>
        <p:spPr/>
        <p:txBody>
          <a:bodyPr/>
          <a:lstStyle/>
          <a:p>
            <a:endParaRPr lang="en-US"/>
          </a:p>
        </p:txBody>
      </p:sp>
      <p:pic>
        <p:nvPicPr>
          <p:cNvPr id="5" name="Content Placeholder 4" descr="Icon&#10;&#10;Description automatically generated">
            <a:extLst>
              <a:ext uri="{FF2B5EF4-FFF2-40B4-BE49-F238E27FC236}">
                <a16:creationId xmlns:a16="http://schemas.microsoft.com/office/drawing/2014/main" id="{A567ECC0-F038-C0D2-87B0-85D98B85AE86}"/>
              </a:ext>
            </a:extLst>
          </p:cNvPr>
          <p:cNvPicPr>
            <a:picLocks noGrp="1" noChangeAspect="1"/>
          </p:cNvPicPr>
          <p:nvPr>
            <p:ph idx="1"/>
          </p:nvPr>
        </p:nvPicPr>
        <p:blipFill>
          <a:blip r:embed="rId2"/>
          <a:stretch>
            <a:fillRect/>
          </a:stretch>
        </p:blipFill>
        <p:spPr>
          <a:xfrm>
            <a:off x="3102441" y="1825625"/>
            <a:ext cx="5987118" cy="4351338"/>
          </a:xfrm>
        </p:spPr>
      </p:pic>
    </p:spTree>
    <p:extLst>
      <p:ext uri="{BB962C8B-B14F-4D97-AF65-F5344CB8AC3E}">
        <p14:creationId xmlns:p14="http://schemas.microsoft.com/office/powerpoint/2010/main" val="2964178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0AB19-04B8-10FA-BB5D-E03616A5BD8E}"/>
              </a:ext>
            </a:extLst>
          </p:cNvPr>
          <p:cNvSpPr>
            <a:spLocks noGrp="1"/>
          </p:cNvSpPr>
          <p:nvPr>
            <p:ph type="title"/>
          </p:nvPr>
        </p:nvSpPr>
        <p:spPr/>
        <p:txBody>
          <a:bodyPr>
            <a:normAutofit/>
          </a:bodyPr>
          <a:lstStyle/>
          <a:p>
            <a:r>
              <a:rPr lang="en-US" sz="4000" b="1" dirty="0"/>
              <a:t>We can’t observe the differences from the outside</a:t>
            </a:r>
          </a:p>
        </p:txBody>
      </p:sp>
      <p:pic>
        <p:nvPicPr>
          <p:cNvPr id="5" name="Content Placeholder 4" descr="A picture containing diagram&#10;&#10;Description automatically generated">
            <a:extLst>
              <a:ext uri="{FF2B5EF4-FFF2-40B4-BE49-F238E27FC236}">
                <a16:creationId xmlns:a16="http://schemas.microsoft.com/office/drawing/2014/main" id="{42C7977E-96B3-5791-3DB7-524C1DD7C618}"/>
              </a:ext>
            </a:extLst>
          </p:cNvPr>
          <p:cNvPicPr>
            <a:picLocks noGrp="1" noChangeAspect="1"/>
          </p:cNvPicPr>
          <p:nvPr>
            <p:ph idx="1"/>
          </p:nvPr>
        </p:nvPicPr>
        <p:blipFill>
          <a:blip r:embed="rId2"/>
          <a:stretch>
            <a:fillRect/>
          </a:stretch>
        </p:blipFill>
        <p:spPr>
          <a:xfrm>
            <a:off x="2047515" y="1825625"/>
            <a:ext cx="8096969" cy="4351338"/>
          </a:xfrm>
        </p:spPr>
      </p:pic>
    </p:spTree>
    <p:extLst>
      <p:ext uri="{BB962C8B-B14F-4D97-AF65-F5344CB8AC3E}">
        <p14:creationId xmlns:p14="http://schemas.microsoft.com/office/powerpoint/2010/main" val="28915167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34D2B-5FD4-B874-5CC7-91819872BD69}"/>
              </a:ext>
            </a:extLst>
          </p:cNvPr>
          <p:cNvSpPr>
            <a:spLocks noGrp="1"/>
          </p:cNvSpPr>
          <p:nvPr>
            <p:ph type="title"/>
          </p:nvPr>
        </p:nvSpPr>
        <p:spPr/>
        <p:txBody>
          <a:bodyPr/>
          <a:lstStyle/>
          <a:p>
            <a:endParaRPr lang="en-US"/>
          </a:p>
        </p:txBody>
      </p:sp>
      <p:pic>
        <p:nvPicPr>
          <p:cNvPr id="5" name="Content Placeholder 4" descr="Graphical user interface&#10;&#10;Description automatically generated">
            <a:extLst>
              <a:ext uri="{FF2B5EF4-FFF2-40B4-BE49-F238E27FC236}">
                <a16:creationId xmlns:a16="http://schemas.microsoft.com/office/drawing/2014/main" id="{90B039D6-9A98-26FC-483A-6C933FB7C611}"/>
              </a:ext>
            </a:extLst>
          </p:cNvPr>
          <p:cNvPicPr>
            <a:picLocks noGrp="1" noChangeAspect="1"/>
          </p:cNvPicPr>
          <p:nvPr>
            <p:ph idx="1"/>
          </p:nvPr>
        </p:nvPicPr>
        <p:blipFill>
          <a:blip r:embed="rId2"/>
          <a:stretch>
            <a:fillRect/>
          </a:stretch>
        </p:blipFill>
        <p:spPr>
          <a:xfrm>
            <a:off x="2211356" y="1825625"/>
            <a:ext cx="7769287" cy="4351338"/>
          </a:xfrm>
        </p:spPr>
      </p:pic>
    </p:spTree>
    <p:extLst>
      <p:ext uri="{BB962C8B-B14F-4D97-AF65-F5344CB8AC3E}">
        <p14:creationId xmlns:p14="http://schemas.microsoft.com/office/powerpoint/2010/main" val="7697548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5F61E-EB66-BAB0-4CD3-B6BAA43226C6}"/>
              </a:ext>
            </a:extLst>
          </p:cNvPr>
          <p:cNvSpPr>
            <a:spLocks noGrp="1"/>
          </p:cNvSpPr>
          <p:nvPr>
            <p:ph type="title"/>
          </p:nvPr>
        </p:nvSpPr>
        <p:spPr/>
        <p:txBody>
          <a:bodyPr/>
          <a:lstStyle/>
          <a:p>
            <a:endParaRPr lang="en-US"/>
          </a:p>
        </p:txBody>
      </p:sp>
      <p:pic>
        <p:nvPicPr>
          <p:cNvPr id="5" name="Content Placeholder 4" descr="Chart, scatter chart&#10;&#10;Description automatically generated">
            <a:extLst>
              <a:ext uri="{FF2B5EF4-FFF2-40B4-BE49-F238E27FC236}">
                <a16:creationId xmlns:a16="http://schemas.microsoft.com/office/drawing/2014/main" id="{87B9ED77-0171-9590-3ED0-86135E51B381}"/>
              </a:ext>
            </a:extLst>
          </p:cNvPr>
          <p:cNvPicPr>
            <a:picLocks noGrp="1" noChangeAspect="1"/>
          </p:cNvPicPr>
          <p:nvPr>
            <p:ph idx="1"/>
          </p:nvPr>
        </p:nvPicPr>
        <p:blipFill>
          <a:blip r:embed="rId2"/>
          <a:stretch>
            <a:fillRect/>
          </a:stretch>
        </p:blipFill>
        <p:spPr>
          <a:xfrm>
            <a:off x="2969618" y="1825625"/>
            <a:ext cx="6252763" cy="4351338"/>
          </a:xfrm>
        </p:spPr>
      </p:pic>
    </p:spTree>
    <p:extLst>
      <p:ext uri="{BB962C8B-B14F-4D97-AF65-F5344CB8AC3E}">
        <p14:creationId xmlns:p14="http://schemas.microsoft.com/office/powerpoint/2010/main" val="37984164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05FCC-3306-8167-0BD7-A3D2BA0627E4}"/>
              </a:ext>
            </a:extLst>
          </p:cNvPr>
          <p:cNvSpPr>
            <a:spLocks noGrp="1"/>
          </p:cNvSpPr>
          <p:nvPr>
            <p:ph type="title"/>
          </p:nvPr>
        </p:nvSpPr>
        <p:spPr/>
        <p:txBody>
          <a:bodyPr/>
          <a:lstStyle/>
          <a:p>
            <a:endParaRPr lang="en-US"/>
          </a:p>
        </p:txBody>
      </p:sp>
      <p:pic>
        <p:nvPicPr>
          <p:cNvPr id="5" name="Content Placeholder 4" descr="Chart, scatter chart&#10;&#10;Description automatically generated">
            <a:extLst>
              <a:ext uri="{FF2B5EF4-FFF2-40B4-BE49-F238E27FC236}">
                <a16:creationId xmlns:a16="http://schemas.microsoft.com/office/drawing/2014/main" id="{55533840-7990-7965-4E4E-46E51A969C2F}"/>
              </a:ext>
            </a:extLst>
          </p:cNvPr>
          <p:cNvPicPr>
            <a:picLocks noGrp="1" noChangeAspect="1"/>
          </p:cNvPicPr>
          <p:nvPr>
            <p:ph idx="1"/>
          </p:nvPr>
        </p:nvPicPr>
        <p:blipFill>
          <a:blip r:embed="rId2"/>
          <a:stretch>
            <a:fillRect/>
          </a:stretch>
        </p:blipFill>
        <p:spPr>
          <a:xfrm>
            <a:off x="2987044" y="1825625"/>
            <a:ext cx="6217911" cy="4351338"/>
          </a:xfrm>
        </p:spPr>
      </p:pic>
    </p:spTree>
    <p:extLst>
      <p:ext uri="{BB962C8B-B14F-4D97-AF65-F5344CB8AC3E}">
        <p14:creationId xmlns:p14="http://schemas.microsoft.com/office/powerpoint/2010/main" val="1559295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A67FB-92F7-D075-8D7F-60AFF2FBEF21}"/>
              </a:ext>
            </a:extLst>
          </p:cNvPr>
          <p:cNvSpPr>
            <a:spLocks noGrp="1"/>
          </p:cNvSpPr>
          <p:nvPr>
            <p:ph type="title"/>
          </p:nvPr>
        </p:nvSpPr>
        <p:spPr/>
        <p:txBody>
          <a:bodyPr/>
          <a:lstStyle/>
          <a:p>
            <a:endParaRPr lang="en-US"/>
          </a:p>
        </p:txBody>
      </p:sp>
      <p:pic>
        <p:nvPicPr>
          <p:cNvPr id="5" name="Content Placeholder 4" descr="Chart, scatter chart&#10;&#10;Description automatically generated">
            <a:extLst>
              <a:ext uri="{FF2B5EF4-FFF2-40B4-BE49-F238E27FC236}">
                <a16:creationId xmlns:a16="http://schemas.microsoft.com/office/drawing/2014/main" id="{6D7183FE-59C1-F16D-39A0-E78E391933AE}"/>
              </a:ext>
            </a:extLst>
          </p:cNvPr>
          <p:cNvPicPr>
            <a:picLocks noGrp="1" noChangeAspect="1"/>
          </p:cNvPicPr>
          <p:nvPr>
            <p:ph idx="1"/>
          </p:nvPr>
        </p:nvPicPr>
        <p:blipFill>
          <a:blip r:embed="rId2"/>
          <a:stretch>
            <a:fillRect/>
          </a:stretch>
        </p:blipFill>
        <p:spPr>
          <a:xfrm>
            <a:off x="2749834" y="1825625"/>
            <a:ext cx="6692331" cy="4351338"/>
          </a:xfrm>
        </p:spPr>
      </p:pic>
    </p:spTree>
    <p:extLst>
      <p:ext uri="{BB962C8B-B14F-4D97-AF65-F5344CB8AC3E}">
        <p14:creationId xmlns:p14="http://schemas.microsoft.com/office/powerpoint/2010/main" val="23214634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9339A-5EFD-A5C2-017C-3B5BFEFAD442}"/>
              </a:ext>
            </a:extLst>
          </p:cNvPr>
          <p:cNvSpPr>
            <a:spLocks noGrp="1"/>
          </p:cNvSpPr>
          <p:nvPr>
            <p:ph type="title"/>
          </p:nvPr>
        </p:nvSpPr>
        <p:spPr/>
        <p:txBody>
          <a:bodyPr/>
          <a:lstStyle/>
          <a:p>
            <a:endParaRPr lang="en-US"/>
          </a:p>
        </p:txBody>
      </p:sp>
      <p:pic>
        <p:nvPicPr>
          <p:cNvPr id="5" name="Content Placeholder 4" descr="Chart, scatter chart&#10;&#10;Description automatically generated">
            <a:extLst>
              <a:ext uri="{FF2B5EF4-FFF2-40B4-BE49-F238E27FC236}">
                <a16:creationId xmlns:a16="http://schemas.microsoft.com/office/drawing/2014/main" id="{42AEA0C0-7431-6F1C-88CA-0B20F2B3A73E}"/>
              </a:ext>
            </a:extLst>
          </p:cNvPr>
          <p:cNvPicPr>
            <a:picLocks noGrp="1" noChangeAspect="1"/>
          </p:cNvPicPr>
          <p:nvPr>
            <p:ph idx="1"/>
          </p:nvPr>
        </p:nvPicPr>
        <p:blipFill>
          <a:blip r:embed="rId2"/>
          <a:stretch>
            <a:fillRect/>
          </a:stretch>
        </p:blipFill>
        <p:spPr>
          <a:xfrm>
            <a:off x="3132946" y="1825625"/>
            <a:ext cx="5926107" cy="4351338"/>
          </a:xfrm>
        </p:spPr>
      </p:pic>
    </p:spTree>
    <p:extLst>
      <p:ext uri="{BB962C8B-B14F-4D97-AF65-F5344CB8AC3E}">
        <p14:creationId xmlns:p14="http://schemas.microsoft.com/office/powerpoint/2010/main" val="30266108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55526-688F-B91E-E326-C6A2C75D48EE}"/>
              </a:ext>
            </a:extLst>
          </p:cNvPr>
          <p:cNvSpPr>
            <a:spLocks noGrp="1"/>
          </p:cNvSpPr>
          <p:nvPr>
            <p:ph type="title"/>
          </p:nvPr>
        </p:nvSpPr>
        <p:spPr/>
        <p:txBody>
          <a:bodyPr/>
          <a:lstStyle/>
          <a:p>
            <a:endParaRPr lang="en-US"/>
          </a:p>
        </p:txBody>
      </p:sp>
      <p:pic>
        <p:nvPicPr>
          <p:cNvPr id="5" name="Content Placeholder 4" descr="Graphical user interface, table&#10;&#10;Description automatically generated">
            <a:extLst>
              <a:ext uri="{FF2B5EF4-FFF2-40B4-BE49-F238E27FC236}">
                <a16:creationId xmlns:a16="http://schemas.microsoft.com/office/drawing/2014/main" id="{EDEF174D-3F44-F300-4501-397E6DE0191A}"/>
              </a:ext>
            </a:extLst>
          </p:cNvPr>
          <p:cNvPicPr>
            <a:picLocks noGrp="1" noChangeAspect="1"/>
          </p:cNvPicPr>
          <p:nvPr>
            <p:ph idx="1"/>
          </p:nvPr>
        </p:nvPicPr>
        <p:blipFill>
          <a:blip r:embed="rId2"/>
          <a:stretch>
            <a:fillRect/>
          </a:stretch>
        </p:blipFill>
        <p:spPr>
          <a:xfrm>
            <a:off x="2996782" y="1825625"/>
            <a:ext cx="6198436" cy="4351338"/>
          </a:xfrm>
        </p:spPr>
      </p:pic>
    </p:spTree>
    <p:extLst>
      <p:ext uri="{BB962C8B-B14F-4D97-AF65-F5344CB8AC3E}">
        <p14:creationId xmlns:p14="http://schemas.microsoft.com/office/powerpoint/2010/main" val="3679298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D3038-B613-94E1-5953-9852B0A3E3AC}"/>
              </a:ext>
            </a:extLst>
          </p:cNvPr>
          <p:cNvSpPr>
            <a:spLocks noGrp="1"/>
          </p:cNvSpPr>
          <p:nvPr>
            <p:ph type="title"/>
          </p:nvPr>
        </p:nvSpPr>
        <p:spPr/>
        <p:txBody>
          <a:bodyPr>
            <a:normAutofit/>
          </a:bodyPr>
          <a:lstStyle/>
          <a:p>
            <a:r>
              <a:rPr lang="en-US" sz="4000" b="1" dirty="0"/>
              <a:t>Problem of vocabulary</a:t>
            </a:r>
          </a:p>
        </p:txBody>
      </p:sp>
      <p:sp>
        <p:nvSpPr>
          <p:cNvPr id="3" name="Content Placeholder 2">
            <a:extLst>
              <a:ext uri="{FF2B5EF4-FFF2-40B4-BE49-F238E27FC236}">
                <a16:creationId xmlns:a16="http://schemas.microsoft.com/office/drawing/2014/main" id="{4FF8670A-E3E9-260A-D201-ED81AD1323AD}"/>
              </a:ext>
            </a:extLst>
          </p:cNvPr>
          <p:cNvSpPr>
            <a:spLocks noGrp="1"/>
          </p:cNvSpPr>
          <p:nvPr>
            <p:ph idx="1"/>
          </p:nvPr>
        </p:nvSpPr>
        <p:spPr/>
        <p:txBody>
          <a:bodyPr>
            <a:normAutofit fontScale="92500" lnSpcReduction="10000"/>
          </a:bodyPr>
          <a:lstStyle/>
          <a:p>
            <a:pPr>
              <a:lnSpc>
                <a:spcPct val="150000"/>
              </a:lnSpc>
            </a:pPr>
            <a:r>
              <a:rPr lang="en-US" dirty="0"/>
              <a:t>Frequency based representation has a large vocab</a:t>
            </a:r>
          </a:p>
          <a:p>
            <a:pPr lvl="1">
              <a:lnSpc>
                <a:spcPct val="150000"/>
              </a:lnSpc>
            </a:pPr>
            <a:r>
              <a:rPr lang="en-US" dirty="0" err="1"/>
              <a:t>Zipf’s</a:t>
            </a:r>
            <a:r>
              <a:rPr lang="en-US" dirty="0"/>
              <a:t> law: a few words are dominating, and most words (tokens) used once</a:t>
            </a:r>
          </a:p>
          <a:p>
            <a:pPr lvl="1">
              <a:lnSpc>
                <a:spcPct val="150000"/>
              </a:lnSpc>
            </a:pPr>
            <a:r>
              <a:rPr lang="en-US" dirty="0"/>
              <a:t>Overfitting is inevitable</a:t>
            </a:r>
          </a:p>
          <a:p>
            <a:pPr>
              <a:lnSpc>
                <a:spcPct val="150000"/>
              </a:lnSpc>
            </a:pPr>
            <a:r>
              <a:rPr lang="en-US" dirty="0"/>
              <a:t>What are we assuming?</a:t>
            </a:r>
          </a:p>
          <a:p>
            <a:pPr>
              <a:lnSpc>
                <a:spcPct val="150000"/>
              </a:lnSpc>
            </a:pPr>
            <a:r>
              <a:rPr lang="en-US" dirty="0"/>
              <a:t>If the frequency of the tokens matters, why not the combinations of words?</a:t>
            </a:r>
          </a:p>
          <a:p>
            <a:pPr lvl="1">
              <a:lnSpc>
                <a:spcPct val="150000"/>
              </a:lnSpc>
            </a:pPr>
            <a:r>
              <a:rPr lang="en-US" dirty="0"/>
              <a:t>If so, can we attach some meanings to them?</a:t>
            </a:r>
          </a:p>
          <a:p>
            <a:pPr lvl="1">
              <a:lnSpc>
                <a:spcPct val="150000"/>
              </a:lnSpc>
            </a:pPr>
            <a:endParaRPr lang="en-US" dirty="0"/>
          </a:p>
        </p:txBody>
      </p:sp>
    </p:spTree>
    <p:extLst>
      <p:ext uri="{BB962C8B-B14F-4D97-AF65-F5344CB8AC3E}">
        <p14:creationId xmlns:p14="http://schemas.microsoft.com/office/powerpoint/2010/main" val="16087444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74C22-4AB9-369F-7037-D0823B962F74}"/>
              </a:ext>
            </a:extLst>
          </p:cNvPr>
          <p:cNvSpPr>
            <a:spLocks noGrp="1"/>
          </p:cNvSpPr>
          <p:nvPr>
            <p:ph type="title"/>
          </p:nvPr>
        </p:nvSpPr>
        <p:spPr/>
        <p:txBody>
          <a:bodyPr/>
          <a:lstStyle/>
          <a:p>
            <a:endParaRPr lang="en-US"/>
          </a:p>
        </p:txBody>
      </p:sp>
      <p:pic>
        <p:nvPicPr>
          <p:cNvPr id="5" name="Content Placeholder 4" descr="Graphical user interface&#10;&#10;Description automatically generated">
            <a:extLst>
              <a:ext uri="{FF2B5EF4-FFF2-40B4-BE49-F238E27FC236}">
                <a16:creationId xmlns:a16="http://schemas.microsoft.com/office/drawing/2014/main" id="{CE7C9A87-25D8-9B44-DA5B-21CCADB6E3BD}"/>
              </a:ext>
            </a:extLst>
          </p:cNvPr>
          <p:cNvPicPr>
            <a:picLocks noGrp="1" noChangeAspect="1"/>
          </p:cNvPicPr>
          <p:nvPr>
            <p:ph idx="1"/>
          </p:nvPr>
        </p:nvPicPr>
        <p:blipFill>
          <a:blip r:embed="rId2"/>
          <a:stretch>
            <a:fillRect/>
          </a:stretch>
        </p:blipFill>
        <p:spPr>
          <a:xfrm>
            <a:off x="2287861" y="1825625"/>
            <a:ext cx="7616278" cy="4351338"/>
          </a:xfrm>
        </p:spPr>
      </p:pic>
    </p:spTree>
    <p:extLst>
      <p:ext uri="{BB962C8B-B14F-4D97-AF65-F5344CB8AC3E}">
        <p14:creationId xmlns:p14="http://schemas.microsoft.com/office/powerpoint/2010/main" val="3672528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96508-8A73-19C0-C6D3-BE397325FA63}"/>
              </a:ext>
            </a:extLst>
          </p:cNvPr>
          <p:cNvSpPr>
            <a:spLocks noGrp="1"/>
          </p:cNvSpPr>
          <p:nvPr>
            <p:ph type="title"/>
          </p:nvPr>
        </p:nvSpPr>
        <p:spPr/>
        <p:txBody>
          <a:bodyPr/>
          <a:lstStyle/>
          <a:p>
            <a:endParaRPr lang="en-US"/>
          </a:p>
        </p:txBody>
      </p:sp>
      <p:pic>
        <p:nvPicPr>
          <p:cNvPr id="5" name="Content Placeholder 4" descr="Graphical user interface&#10;&#10;Description automatically generated with low confidence">
            <a:extLst>
              <a:ext uri="{FF2B5EF4-FFF2-40B4-BE49-F238E27FC236}">
                <a16:creationId xmlns:a16="http://schemas.microsoft.com/office/drawing/2014/main" id="{65986276-4016-91F6-C9C3-FDC9ED7987F1}"/>
              </a:ext>
            </a:extLst>
          </p:cNvPr>
          <p:cNvPicPr>
            <a:picLocks noGrp="1" noChangeAspect="1"/>
          </p:cNvPicPr>
          <p:nvPr>
            <p:ph idx="1"/>
          </p:nvPr>
        </p:nvPicPr>
        <p:blipFill>
          <a:blip r:embed="rId2"/>
          <a:stretch>
            <a:fillRect/>
          </a:stretch>
        </p:blipFill>
        <p:spPr>
          <a:xfrm>
            <a:off x="2386427" y="1825625"/>
            <a:ext cx="7419146" cy="4351338"/>
          </a:xfrm>
        </p:spPr>
      </p:pic>
    </p:spTree>
    <p:extLst>
      <p:ext uri="{BB962C8B-B14F-4D97-AF65-F5344CB8AC3E}">
        <p14:creationId xmlns:p14="http://schemas.microsoft.com/office/powerpoint/2010/main" val="20480178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22A14-F628-F8AC-3C94-7AA47D8EC251}"/>
              </a:ext>
            </a:extLst>
          </p:cNvPr>
          <p:cNvSpPr>
            <a:spLocks noGrp="1"/>
          </p:cNvSpPr>
          <p:nvPr>
            <p:ph type="title"/>
          </p:nvPr>
        </p:nvSpPr>
        <p:spPr/>
        <p:txBody>
          <a:bodyPr/>
          <a:lstStyle/>
          <a:p>
            <a:endParaRPr lang="en-US"/>
          </a:p>
        </p:txBody>
      </p:sp>
      <p:pic>
        <p:nvPicPr>
          <p:cNvPr id="5" name="Content Placeholder 4" descr="Chart&#10;&#10;Description automatically generated">
            <a:extLst>
              <a:ext uri="{FF2B5EF4-FFF2-40B4-BE49-F238E27FC236}">
                <a16:creationId xmlns:a16="http://schemas.microsoft.com/office/drawing/2014/main" id="{81D8863C-4DE5-9AAD-A31D-8BEC7B3A9A07}"/>
              </a:ext>
            </a:extLst>
          </p:cNvPr>
          <p:cNvPicPr>
            <a:picLocks noGrp="1" noChangeAspect="1"/>
          </p:cNvPicPr>
          <p:nvPr>
            <p:ph idx="1"/>
          </p:nvPr>
        </p:nvPicPr>
        <p:blipFill>
          <a:blip r:embed="rId2"/>
          <a:stretch>
            <a:fillRect/>
          </a:stretch>
        </p:blipFill>
        <p:spPr>
          <a:xfrm>
            <a:off x="2951456" y="1825625"/>
            <a:ext cx="6289087" cy="4351338"/>
          </a:xfrm>
        </p:spPr>
      </p:pic>
    </p:spTree>
    <p:extLst>
      <p:ext uri="{BB962C8B-B14F-4D97-AF65-F5344CB8AC3E}">
        <p14:creationId xmlns:p14="http://schemas.microsoft.com/office/powerpoint/2010/main" val="34990774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97D83-A284-0520-6B90-208FB1C78F09}"/>
              </a:ext>
            </a:extLst>
          </p:cNvPr>
          <p:cNvSpPr>
            <a:spLocks noGrp="1"/>
          </p:cNvSpPr>
          <p:nvPr>
            <p:ph type="title"/>
          </p:nvPr>
        </p:nvSpPr>
        <p:spPr/>
        <p:txBody>
          <a:bodyPr/>
          <a:lstStyle/>
          <a:p>
            <a:endParaRPr lang="en-US" dirty="0"/>
          </a:p>
        </p:txBody>
      </p:sp>
      <p:pic>
        <p:nvPicPr>
          <p:cNvPr id="5" name="Content Placeholder 4" descr="Chart, scatter chart&#10;&#10;Description automatically generated">
            <a:extLst>
              <a:ext uri="{FF2B5EF4-FFF2-40B4-BE49-F238E27FC236}">
                <a16:creationId xmlns:a16="http://schemas.microsoft.com/office/drawing/2014/main" id="{93455501-B0C0-C678-08E3-1F4330F7D660}"/>
              </a:ext>
            </a:extLst>
          </p:cNvPr>
          <p:cNvPicPr>
            <a:picLocks noGrp="1" noChangeAspect="1"/>
          </p:cNvPicPr>
          <p:nvPr>
            <p:ph idx="1"/>
          </p:nvPr>
        </p:nvPicPr>
        <p:blipFill>
          <a:blip r:embed="rId2"/>
          <a:stretch>
            <a:fillRect/>
          </a:stretch>
        </p:blipFill>
        <p:spPr>
          <a:xfrm>
            <a:off x="2813044" y="1825625"/>
            <a:ext cx="6565911" cy="4351338"/>
          </a:xfrm>
        </p:spPr>
      </p:pic>
    </p:spTree>
    <p:extLst>
      <p:ext uri="{BB962C8B-B14F-4D97-AF65-F5344CB8AC3E}">
        <p14:creationId xmlns:p14="http://schemas.microsoft.com/office/powerpoint/2010/main" val="21105226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5B6A7-F786-885A-30DC-B0C8F58EE9DB}"/>
              </a:ext>
            </a:extLst>
          </p:cNvPr>
          <p:cNvSpPr>
            <a:spLocks noGrp="1"/>
          </p:cNvSpPr>
          <p:nvPr>
            <p:ph type="title"/>
          </p:nvPr>
        </p:nvSpPr>
        <p:spPr/>
        <p:txBody>
          <a:bodyPr>
            <a:normAutofit/>
          </a:bodyPr>
          <a:lstStyle/>
          <a:p>
            <a:r>
              <a:rPr lang="en-US" sz="4000" b="1" dirty="0"/>
              <a:t>But what do we do when we have 4 or more cells?</a:t>
            </a:r>
          </a:p>
        </p:txBody>
      </p:sp>
      <p:pic>
        <p:nvPicPr>
          <p:cNvPr id="5" name="Content Placeholder 4" descr="Chart&#10;&#10;Description automatically generated">
            <a:extLst>
              <a:ext uri="{FF2B5EF4-FFF2-40B4-BE49-F238E27FC236}">
                <a16:creationId xmlns:a16="http://schemas.microsoft.com/office/drawing/2014/main" id="{83C2F534-DE2E-F80A-5ECB-31BE03A04A26}"/>
              </a:ext>
            </a:extLst>
          </p:cNvPr>
          <p:cNvPicPr>
            <a:picLocks noGrp="1" noChangeAspect="1"/>
          </p:cNvPicPr>
          <p:nvPr>
            <p:ph idx="1"/>
          </p:nvPr>
        </p:nvPicPr>
        <p:blipFill>
          <a:blip r:embed="rId2"/>
          <a:stretch>
            <a:fillRect/>
          </a:stretch>
        </p:blipFill>
        <p:spPr>
          <a:xfrm>
            <a:off x="1594121" y="1825625"/>
            <a:ext cx="9003757" cy="4351338"/>
          </a:xfrm>
        </p:spPr>
      </p:pic>
    </p:spTree>
    <p:extLst>
      <p:ext uri="{BB962C8B-B14F-4D97-AF65-F5344CB8AC3E}">
        <p14:creationId xmlns:p14="http://schemas.microsoft.com/office/powerpoint/2010/main" val="33311789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64BB7-EC6C-6947-7882-367BEA0A66DE}"/>
              </a:ext>
            </a:extLst>
          </p:cNvPr>
          <p:cNvSpPr>
            <a:spLocks noGrp="1"/>
          </p:cNvSpPr>
          <p:nvPr>
            <p:ph type="title"/>
          </p:nvPr>
        </p:nvSpPr>
        <p:spPr/>
        <p:txBody>
          <a:bodyPr>
            <a:normAutofit/>
          </a:bodyPr>
          <a:lstStyle/>
          <a:p>
            <a:r>
              <a:rPr lang="en-US" sz="4000" b="1" dirty="0"/>
              <a:t>Cells that are highly correlated cluster together</a:t>
            </a:r>
          </a:p>
        </p:txBody>
      </p:sp>
      <p:pic>
        <p:nvPicPr>
          <p:cNvPr id="5" name="Content Placeholder 4" descr="Chart&#10;&#10;Description automatically generated">
            <a:extLst>
              <a:ext uri="{FF2B5EF4-FFF2-40B4-BE49-F238E27FC236}">
                <a16:creationId xmlns:a16="http://schemas.microsoft.com/office/drawing/2014/main" id="{2CAADDFC-6125-1A1F-85BF-7A1E715D18BC}"/>
              </a:ext>
            </a:extLst>
          </p:cNvPr>
          <p:cNvPicPr>
            <a:picLocks noGrp="1" noChangeAspect="1"/>
          </p:cNvPicPr>
          <p:nvPr>
            <p:ph idx="1"/>
          </p:nvPr>
        </p:nvPicPr>
        <p:blipFill>
          <a:blip r:embed="rId2"/>
          <a:stretch>
            <a:fillRect/>
          </a:stretch>
        </p:blipFill>
        <p:spPr>
          <a:xfrm>
            <a:off x="1906072" y="1825625"/>
            <a:ext cx="8379856" cy="4351338"/>
          </a:xfrm>
        </p:spPr>
      </p:pic>
    </p:spTree>
    <p:extLst>
      <p:ext uri="{BB962C8B-B14F-4D97-AF65-F5344CB8AC3E}">
        <p14:creationId xmlns:p14="http://schemas.microsoft.com/office/powerpoint/2010/main" val="7881157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B422F-0437-D7D5-2CB1-B11D1A8FCA83}"/>
              </a:ext>
            </a:extLst>
          </p:cNvPr>
          <p:cNvSpPr>
            <a:spLocks noGrp="1"/>
          </p:cNvSpPr>
          <p:nvPr>
            <p:ph type="title"/>
          </p:nvPr>
        </p:nvSpPr>
        <p:spPr/>
        <p:txBody>
          <a:bodyPr/>
          <a:lstStyle/>
          <a:p>
            <a:endParaRPr lang="en-US"/>
          </a:p>
        </p:txBody>
      </p:sp>
      <p:pic>
        <p:nvPicPr>
          <p:cNvPr id="5" name="Content Placeholder 4" descr="Chart&#10;&#10;Description automatically generated">
            <a:extLst>
              <a:ext uri="{FF2B5EF4-FFF2-40B4-BE49-F238E27FC236}">
                <a16:creationId xmlns:a16="http://schemas.microsoft.com/office/drawing/2014/main" id="{11F8BE41-AB80-F280-8E97-2A895DFD8073}"/>
              </a:ext>
            </a:extLst>
          </p:cNvPr>
          <p:cNvPicPr>
            <a:picLocks noGrp="1" noChangeAspect="1"/>
          </p:cNvPicPr>
          <p:nvPr>
            <p:ph idx="1"/>
          </p:nvPr>
        </p:nvPicPr>
        <p:blipFill>
          <a:blip r:embed="rId2"/>
          <a:stretch>
            <a:fillRect/>
          </a:stretch>
        </p:blipFill>
        <p:spPr>
          <a:xfrm>
            <a:off x="1945095" y="1825625"/>
            <a:ext cx="8301809" cy="4351338"/>
          </a:xfrm>
        </p:spPr>
      </p:pic>
    </p:spTree>
    <p:extLst>
      <p:ext uri="{BB962C8B-B14F-4D97-AF65-F5344CB8AC3E}">
        <p14:creationId xmlns:p14="http://schemas.microsoft.com/office/powerpoint/2010/main" val="23320474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DB082-3334-CD2B-2210-04D358C2A2D8}"/>
              </a:ext>
            </a:extLst>
          </p:cNvPr>
          <p:cNvSpPr>
            <a:spLocks noGrp="1"/>
          </p:cNvSpPr>
          <p:nvPr>
            <p:ph type="title"/>
          </p:nvPr>
        </p:nvSpPr>
        <p:spPr/>
        <p:txBody>
          <a:bodyPr/>
          <a:lstStyle/>
          <a:p>
            <a:endParaRPr lang="en-US"/>
          </a:p>
        </p:txBody>
      </p:sp>
      <p:pic>
        <p:nvPicPr>
          <p:cNvPr id="5" name="Content Placeholder 4" descr="Chart, scatter chart&#10;&#10;Description automatically generated">
            <a:extLst>
              <a:ext uri="{FF2B5EF4-FFF2-40B4-BE49-F238E27FC236}">
                <a16:creationId xmlns:a16="http://schemas.microsoft.com/office/drawing/2014/main" id="{EE93C723-688A-598E-925D-4E37E7AB8F41}"/>
              </a:ext>
            </a:extLst>
          </p:cNvPr>
          <p:cNvPicPr>
            <a:picLocks noGrp="1" noChangeAspect="1"/>
          </p:cNvPicPr>
          <p:nvPr>
            <p:ph idx="1"/>
          </p:nvPr>
        </p:nvPicPr>
        <p:blipFill>
          <a:blip r:embed="rId2"/>
          <a:stretch>
            <a:fillRect/>
          </a:stretch>
        </p:blipFill>
        <p:spPr>
          <a:xfrm>
            <a:off x="1864990" y="1825625"/>
            <a:ext cx="8462019" cy="4351338"/>
          </a:xfrm>
        </p:spPr>
      </p:pic>
    </p:spTree>
    <p:extLst>
      <p:ext uri="{BB962C8B-B14F-4D97-AF65-F5344CB8AC3E}">
        <p14:creationId xmlns:p14="http://schemas.microsoft.com/office/powerpoint/2010/main" val="36380355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7FA2A-2C53-458E-03E8-0FC0C298A31B}"/>
              </a:ext>
            </a:extLst>
          </p:cNvPr>
          <p:cNvSpPr>
            <a:spLocks noGrp="1"/>
          </p:cNvSpPr>
          <p:nvPr>
            <p:ph type="title"/>
          </p:nvPr>
        </p:nvSpPr>
        <p:spPr/>
        <p:txBody>
          <a:bodyPr/>
          <a:lstStyle/>
          <a:p>
            <a:endParaRPr lang="en-US"/>
          </a:p>
        </p:txBody>
      </p:sp>
      <p:pic>
        <p:nvPicPr>
          <p:cNvPr id="5" name="Content Placeholder 4" descr="Chart, scatter chart&#10;&#10;Description automatically generated">
            <a:extLst>
              <a:ext uri="{FF2B5EF4-FFF2-40B4-BE49-F238E27FC236}">
                <a16:creationId xmlns:a16="http://schemas.microsoft.com/office/drawing/2014/main" id="{8A055F74-BDDF-31B6-E81F-EE5F05D24B82}"/>
              </a:ext>
            </a:extLst>
          </p:cNvPr>
          <p:cNvPicPr>
            <a:picLocks noGrp="1" noChangeAspect="1"/>
          </p:cNvPicPr>
          <p:nvPr>
            <p:ph idx="1"/>
          </p:nvPr>
        </p:nvPicPr>
        <p:blipFill>
          <a:blip r:embed="rId2"/>
          <a:stretch>
            <a:fillRect/>
          </a:stretch>
        </p:blipFill>
        <p:spPr>
          <a:xfrm>
            <a:off x="1819461" y="1825625"/>
            <a:ext cx="8553078" cy="4351338"/>
          </a:xfrm>
        </p:spPr>
      </p:pic>
    </p:spTree>
    <p:extLst>
      <p:ext uri="{BB962C8B-B14F-4D97-AF65-F5344CB8AC3E}">
        <p14:creationId xmlns:p14="http://schemas.microsoft.com/office/powerpoint/2010/main" val="39018077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7408E-87F9-7412-5D9E-A96D1CAE9C93}"/>
              </a:ext>
            </a:extLst>
          </p:cNvPr>
          <p:cNvSpPr>
            <a:spLocks noGrp="1"/>
          </p:cNvSpPr>
          <p:nvPr>
            <p:ph type="title"/>
          </p:nvPr>
        </p:nvSpPr>
        <p:spPr/>
        <p:txBody>
          <a:bodyPr/>
          <a:lstStyle/>
          <a:p>
            <a:endParaRPr lang="en-US"/>
          </a:p>
        </p:txBody>
      </p:sp>
      <p:pic>
        <p:nvPicPr>
          <p:cNvPr id="5" name="Content Placeholder 4" descr="Chart, scatter chart&#10;&#10;Description automatically generated">
            <a:extLst>
              <a:ext uri="{FF2B5EF4-FFF2-40B4-BE49-F238E27FC236}">
                <a16:creationId xmlns:a16="http://schemas.microsoft.com/office/drawing/2014/main" id="{44961A85-2369-DF66-7D4D-3482FCE9D9DD}"/>
              </a:ext>
            </a:extLst>
          </p:cNvPr>
          <p:cNvPicPr>
            <a:picLocks noGrp="1" noChangeAspect="1"/>
          </p:cNvPicPr>
          <p:nvPr>
            <p:ph idx="1"/>
          </p:nvPr>
        </p:nvPicPr>
        <p:blipFill>
          <a:blip r:embed="rId2"/>
          <a:stretch>
            <a:fillRect/>
          </a:stretch>
        </p:blipFill>
        <p:spPr>
          <a:xfrm>
            <a:off x="2595207" y="1825625"/>
            <a:ext cx="7001586" cy="4351338"/>
          </a:xfrm>
        </p:spPr>
      </p:pic>
    </p:spTree>
    <p:extLst>
      <p:ext uri="{BB962C8B-B14F-4D97-AF65-F5344CB8AC3E}">
        <p14:creationId xmlns:p14="http://schemas.microsoft.com/office/powerpoint/2010/main" val="3488066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74DE7-EBA3-8B0B-946B-0E54D840E52A}"/>
              </a:ext>
            </a:extLst>
          </p:cNvPr>
          <p:cNvSpPr>
            <a:spLocks noGrp="1"/>
          </p:cNvSpPr>
          <p:nvPr>
            <p:ph type="title"/>
          </p:nvPr>
        </p:nvSpPr>
        <p:spPr/>
        <p:txBody>
          <a:bodyPr>
            <a:normAutofit/>
          </a:bodyPr>
          <a:lstStyle/>
          <a:p>
            <a:r>
              <a:rPr lang="en-US" sz="4000" b="1" dirty="0"/>
              <a:t>Goal of today</a:t>
            </a:r>
          </a:p>
        </p:txBody>
      </p:sp>
      <p:sp>
        <p:nvSpPr>
          <p:cNvPr id="3" name="Content Placeholder 2">
            <a:extLst>
              <a:ext uri="{FF2B5EF4-FFF2-40B4-BE49-F238E27FC236}">
                <a16:creationId xmlns:a16="http://schemas.microsoft.com/office/drawing/2014/main" id="{8A1953CF-6845-14BA-8E32-2F231DF4E38C}"/>
              </a:ext>
            </a:extLst>
          </p:cNvPr>
          <p:cNvSpPr>
            <a:spLocks noGrp="1"/>
          </p:cNvSpPr>
          <p:nvPr>
            <p:ph idx="1"/>
          </p:nvPr>
        </p:nvSpPr>
        <p:spPr/>
        <p:txBody>
          <a:bodyPr>
            <a:normAutofit/>
          </a:bodyPr>
          <a:lstStyle/>
          <a:p>
            <a:pPr>
              <a:lnSpc>
                <a:spcPct val="150000"/>
              </a:lnSpc>
            </a:pPr>
            <a:r>
              <a:rPr lang="en-US" dirty="0"/>
              <a:t>Study the latent semantic analysis (LSA)</a:t>
            </a:r>
          </a:p>
          <a:p>
            <a:pPr lvl="1">
              <a:lnSpc>
                <a:spcPct val="150000"/>
              </a:lnSpc>
            </a:pPr>
            <a:r>
              <a:rPr lang="en-US" dirty="0"/>
              <a:t>Data Dimensionality reduction technique (PCA)</a:t>
            </a:r>
          </a:p>
          <a:p>
            <a:pPr>
              <a:lnSpc>
                <a:spcPct val="150000"/>
              </a:lnSpc>
            </a:pPr>
            <a:r>
              <a:rPr lang="en-US" dirty="0"/>
              <a:t>Understand the resulting topic vectors</a:t>
            </a:r>
          </a:p>
          <a:p>
            <a:pPr>
              <a:lnSpc>
                <a:spcPct val="150000"/>
              </a:lnSpc>
            </a:pPr>
            <a:r>
              <a:rPr lang="en-US" dirty="0"/>
              <a:t>Textbook is rather ambitious</a:t>
            </a:r>
          </a:p>
          <a:p>
            <a:pPr lvl="1">
              <a:lnSpc>
                <a:spcPct val="150000"/>
              </a:lnSpc>
            </a:pPr>
            <a:r>
              <a:rPr lang="en-US" dirty="0"/>
              <a:t>Represent meaning?</a:t>
            </a:r>
          </a:p>
          <a:p>
            <a:pPr>
              <a:lnSpc>
                <a:spcPct val="150000"/>
              </a:lnSpc>
            </a:pPr>
            <a:r>
              <a:rPr lang="en-US" dirty="0"/>
              <a:t>Don’t be scared about the math</a:t>
            </a:r>
          </a:p>
        </p:txBody>
      </p:sp>
    </p:spTree>
    <p:extLst>
      <p:ext uri="{BB962C8B-B14F-4D97-AF65-F5344CB8AC3E}">
        <p14:creationId xmlns:p14="http://schemas.microsoft.com/office/powerpoint/2010/main" val="221944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6FC54-5A2A-355A-CFCF-EC9F9F3D3129}"/>
              </a:ext>
            </a:extLst>
          </p:cNvPr>
          <p:cNvSpPr>
            <a:spLocks noGrp="1"/>
          </p:cNvSpPr>
          <p:nvPr>
            <p:ph type="title"/>
          </p:nvPr>
        </p:nvSpPr>
        <p:spPr/>
        <p:txBody>
          <a:bodyPr/>
          <a:lstStyle/>
          <a:p>
            <a:endParaRPr lang="en-US"/>
          </a:p>
        </p:txBody>
      </p:sp>
      <p:pic>
        <p:nvPicPr>
          <p:cNvPr id="5" name="Content Placeholder 4" descr="Chart, scatter chart&#10;&#10;Description automatically generated">
            <a:extLst>
              <a:ext uri="{FF2B5EF4-FFF2-40B4-BE49-F238E27FC236}">
                <a16:creationId xmlns:a16="http://schemas.microsoft.com/office/drawing/2014/main" id="{633076BC-0AED-4590-8671-756BF9D39D20}"/>
              </a:ext>
            </a:extLst>
          </p:cNvPr>
          <p:cNvPicPr>
            <a:picLocks noGrp="1" noChangeAspect="1"/>
          </p:cNvPicPr>
          <p:nvPr>
            <p:ph idx="1"/>
          </p:nvPr>
        </p:nvPicPr>
        <p:blipFill>
          <a:blip r:embed="rId2"/>
          <a:stretch>
            <a:fillRect/>
          </a:stretch>
        </p:blipFill>
        <p:spPr>
          <a:xfrm>
            <a:off x="2697088" y="1825625"/>
            <a:ext cx="6797824" cy="4351338"/>
          </a:xfrm>
        </p:spPr>
      </p:pic>
    </p:spTree>
    <p:extLst>
      <p:ext uri="{BB962C8B-B14F-4D97-AF65-F5344CB8AC3E}">
        <p14:creationId xmlns:p14="http://schemas.microsoft.com/office/powerpoint/2010/main" val="10109577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C318A-1C20-45ED-6D9C-9C550B857070}"/>
              </a:ext>
            </a:extLst>
          </p:cNvPr>
          <p:cNvSpPr>
            <a:spLocks noGrp="1"/>
          </p:cNvSpPr>
          <p:nvPr>
            <p:ph type="title"/>
          </p:nvPr>
        </p:nvSpPr>
        <p:spPr/>
        <p:txBody>
          <a:bodyPr>
            <a:normAutofit/>
          </a:bodyPr>
          <a:lstStyle/>
          <a:p>
            <a:r>
              <a:rPr lang="en-US" sz="4000" b="1" dirty="0"/>
              <a:t>PCA and Topic modeling</a:t>
            </a:r>
          </a:p>
        </p:txBody>
      </p:sp>
      <p:sp>
        <p:nvSpPr>
          <p:cNvPr id="3" name="Content Placeholder 2">
            <a:extLst>
              <a:ext uri="{FF2B5EF4-FFF2-40B4-BE49-F238E27FC236}">
                <a16:creationId xmlns:a16="http://schemas.microsoft.com/office/drawing/2014/main" id="{1011EAE7-54D0-E574-ECE4-2993AC42F8AA}"/>
              </a:ext>
            </a:extLst>
          </p:cNvPr>
          <p:cNvSpPr>
            <a:spLocks noGrp="1"/>
          </p:cNvSpPr>
          <p:nvPr>
            <p:ph idx="1"/>
          </p:nvPr>
        </p:nvSpPr>
        <p:spPr/>
        <p:txBody>
          <a:bodyPr>
            <a:normAutofit lnSpcReduction="10000"/>
          </a:bodyPr>
          <a:lstStyle/>
          <a:p>
            <a:r>
              <a:rPr lang="en-US" sz="3200" dirty="0"/>
              <a:t>Selecting principal components is not equivalent to selecting features</a:t>
            </a:r>
          </a:p>
          <a:p>
            <a:pPr lvl="1"/>
            <a:r>
              <a:rPr lang="en-US" sz="2800" dirty="0"/>
              <a:t>while selecting principal components may lead to a reduction in the dimensionality of the data, it may not necessarily identify the most relevant subset of features</a:t>
            </a:r>
          </a:p>
          <a:p>
            <a:r>
              <a:rPr lang="en-US" sz="3200" dirty="0"/>
              <a:t>Selecting principal components involves identifying the most important patterns or directions of variation in the data</a:t>
            </a:r>
          </a:p>
          <a:p>
            <a:pPr lvl="1"/>
            <a:r>
              <a:rPr lang="en-US" sz="2800" dirty="0"/>
              <a:t>These components are linear combinations of the original features</a:t>
            </a:r>
          </a:p>
          <a:p>
            <a:r>
              <a:rPr lang="en-US" sz="3200" dirty="0"/>
              <a:t>We will consider whether the linear combinations of the words would imply the </a:t>
            </a:r>
            <a:r>
              <a:rPr lang="en-US" sz="3200" b="1" i="1" dirty="0"/>
              <a:t>topics</a:t>
            </a:r>
          </a:p>
        </p:txBody>
      </p:sp>
    </p:spTree>
    <p:extLst>
      <p:ext uri="{BB962C8B-B14F-4D97-AF65-F5344CB8AC3E}">
        <p14:creationId xmlns:p14="http://schemas.microsoft.com/office/powerpoint/2010/main" val="25015150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A7D75-7F1C-8B99-409E-640F83466835}"/>
              </a:ext>
            </a:extLst>
          </p:cNvPr>
          <p:cNvSpPr>
            <a:spLocks noGrp="1"/>
          </p:cNvSpPr>
          <p:nvPr>
            <p:ph type="title"/>
          </p:nvPr>
        </p:nvSpPr>
        <p:spPr/>
        <p:txBody>
          <a:bodyPr>
            <a:normAutofit/>
          </a:bodyPr>
          <a:lstStyle/>
          <a:p>
            <a:r>
              <a:rPr lang="en-US" sz="4000" b="1" dirty="0"/>
              <a:t>PCA in math</a:t>
            </a:r>
          </a:p>
        </p:txBody>
      </p:sp>
      <p:sp>
        <p:nvSpPr>
          <p:cNvPr id="3" name="Content Placeholder 2">
            <a:extLst>
              <a:ext uri="{FF2B5EF4-FFF2-40B4-BE49-F238E27FC236}">
                <a16:creationId xmlns:a16="http://schemas.microsoft.com/office/drawing/2014/main" id="{A64C0B35-80AE-25F6-D5B9-4EAB9C53EBA0}"/>
              </a:ext>
            </a:extLst>
          </p:cNvPr>
          <p:cNvSpPr>
            <a:spLocks noGrp="1"/>
          </p:cNvSpPr>
          <p:nvPr>
            <p:ph idx="1"/>
          </p:nvPr>
        </p:nvSpPr>
        <p:spPr/>
        <p:txBody>
          <a:bodyPr/>
          <a:lstStyle/>
          <a:p>
            <a:pPr>
              <a:lnSpc>
                <a:spcPct val="150000"/>
              </a:lnSpc>
            </a:pPr>
            <a:r>
              <a:rPr lang="en-US" dirty="0"/>
              <a:t>PCA algorithm first identifies the hyperplane that lies closet to the data and then it projects the data onto it</a:t>
            </a:r>
          </a:p>
          <a:p>
            <a:pPr lvl="1">
              <a:lnSpc>
                <a:spcPct val="150000"/>
              </a:lnSpc>
            </a:pPr>
            <a:r>
              <a:rPr lang="en-US" dirty="0"/>
              <a:t>As a result, the corresponding data preserves the maximum variance of the original data</a:t>
            </a:r>
          </a:p>
        </p:txBody>
      </p:sp>
    </p:spTree>
    <p:extLst>
      <p:ext uri="{BB962C8B-B14F-4D97-AF65-F5344CB8AC3E}">
        <p14:creationId xmlns:p14="http://schemas.microsoft.com/office/powerpoint/2010/main" val="1228558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F0E78-BE83-50B6-4521-9672014DE266}"/>
              </a:ext>
            </a:extLst>
          </p:cNvPr>
          <p:cNvSpPr>
            <a:spLocks noGrp="1"/>
          </p:cNvSpPr>
          <p:nvPr>
            <p:ph type="title"/>
          </p:nvPr>
        </p:nvSpPr>
        <p:spPr/>
        <p:txBody>
          <a:bodyPr>
            <a:normAutofit/>
          </a:bodyPr>
          <a:lstStyle/>
          <a:p>
            <a:r>
              <a:rPr lang="en-US" sz="4000" b="1" dirty="0"/>
              <a:t>Figure out PCs</a:t>
            </a:r>
          </a:p>
        </p:txBody>
      </p:sp>
      <p:sp>
        <p:nvSpPr>
          <p:cNvPr id="3" name="Content Placeholder 2">
            <a:extLst>
              <a:ext uri="{FF2B5EF4-FFF2-40B4-BE49-F238E27FC236}">
                <a16:creationId xmlns:a16="http://schemas.microsoft.com/office/drawing/2014/main" id="{6CD972CC-1C4E-6756-999F-8771A13A5002}"/>
              </a:ext>
            </a:extLst>
          </p:cNvPr>
          <p:cNvSpPr>
            <a:spLocks noGrp="1"/>
          </p:cNvSpPr>
          <p:nvPr>
            <p:ph idx="1"/>
          </p:nvPr>
        </p:nvSpPr>
        <p:spPr/>
        <p:txBody>
          <a:bodyPr>
            <a:normAutofit/>
          </a:bodyPr>
          <a:lstStyle/>
          <a:p>
            <a:pPr>
              <a:lnSpc>
                <a:spcPct val="200000"/>
              </a:lnSpc>
            </a:pPr>
            <a:r>
              <a:rPr lang="en-US" dirty="0"/>
              <a:t>We have the following data</a:t>
            </a:r>
          </a:p>
          <a:p>
            <a:pPr>
              <a:lnSpc>
                <a:spcPct val="200000"/>
              </a:lnSpc>
            </a:pPr>
            <a:r>
              <a:rPr lang="en-US" dirty="0"/>
              <a:t>Need to find the closet hyperplane to data</a:t>
            </a:r>
          </a:p>
          <a:p>
            <a:pPr lvl="1">
              <a:lnSpc>
                <a:spcPct val="200000"/>
              </a:lnSpc>
            </a:pPr>
            <a:r>
              <a:rPr lang="en-US" dirty="0"/>
              <a:t>It is just a line</a:t>
            </a:r>
          </a:p>
          <a:p>
            <a:pPr>
              <a:lnSpc>
                <a:spcPct val="200000"/>
              </a:lnSpc>
            </a:pPr>
            <a:r>
              <a:rPr lang="en-US" dirty="0"/>
              <a:t>The projection on the the line </a:t>
            </a:r>
          </a:p>
        </p:txBody>
      </p:sp>
      <p:pic>
        <p:nvPicPr>
          <p:cNvPr id="4" name="Picture 3">
            <a:extLst>
              <a:ext uri="{FF2B5EF4-FFF2-40B4-BE49-F238E27FC236}">
                <a16:creationId xmlns:a16="http://schemas.microsoft.com/office/drawing/2014/main" id="{38B46B29-4999-6AB0-96FE-BFBC99110103}"/>
              </a:ext>
            </a:extLst>
          </p:cNvPr>
          <p:cNvPicPr>
            <a:picLocks noChangeAspect="1"/>
          </p:cNvPicPr>
          <p:nvPr/>
        </p:nvPicPr>
        <p:blipFill>
          <a:blip r:embed="rId2"/>
          <a:stretch>
            <a:fillRect/>
          </a:stretch>
        </p:blipFill>
        <p:spPr>
          <a:xfrm>
            <a:off x="7343459" y="1855695"/>
            <a:ext cx="3920694" cy="4063066"/>
          </a:xfrm>
          <a:prstGeom prst="rect">
            <a:avLst/>
          </a:prstGeom>
        </p:spPr>
      </p:pic>
    </p:spTree>
    <p:extLst>
      <p:ext uri="{BB962C8B-B14F-4D97-AF65-F5344CB8AC3E}">
        <p14:creationId xmlns:p14="http://schemas.microsoft.com/office/powerpoint/2010/main" val="36702077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3536E-EB73-C889-C39F-60AC9B25E555}"/>
              </a:ext>
            </a:extLst>
          </p:cNvPr>
          <p:cNvSpPr>
            <a:spLocks noGrp="1"/>
          </p:cNvSpPr>
          <p:nvPr>
            <p:ph type="title"/>
          </p:nvPr>
        </p:nvSpPr>
        <p:spPr/>
        <p:txBody>
          <a:bodyPr>
            <a:normAutofit/>
          </a:bodyPr>
          <a:lstStyle/>
          <a:p>
            <a:r>
              <a:rPr lang="en-US" sz="4000" b="1" dirty="0"/>
              <a:t>Projection on the 3 hyperplanes</a:t>
            </a:r>
          </a:p>
        </p:txBody>
      </p:sp>
      <p:pic>
        <p:nvPicPr>
          <p:cNvPr id="4" name="Content Placeholder 3">
            <a:extLst>
              <a:ext uri="{FF2B5EF4-FFF2-40B4-BE49-F238E27FC236}">
                <a16:creationId xmlns:a16="http://schemas.microsoft.com/office/drawing/2014/main" id="{40BE7896-A441-9E79-3070-40527ABC954B}"/>
              </a:ext>
            </a:extLst>
          </p:cNvPr>
          <p:cNvPicPr>
            <a:picLocks noGrp="1" noChangeAspect="1"/>
          </p:cNvPicPr>
          <p:nvPr>
            <p:ph idx="1"/>
          </p:nvPr>
        </p:nvPicPr>
        <p:blipFill>
          <a:blip r:embed="rId2"/>
          <a:stretch>
            <a:fillRect/>
          </a:stretch>
        </p:blipFill>
        <p:spPr>
          <a:xfrm>
            <a:off x="1069694" y="1690688"/>
            <a:ext cx="4198865" cy="4351338"/>
          </a:xfrm>
          <a:prstGeom prst="rect">
            <a:avLst/>
          </a:prstGeom>
        </p:spPr>
      </p:pic>
      <p:pic>
        <p:nvPicPr>
          <p:cNvPr id="5" name="Picture 4">
            <a:extLst>
              <a:ext uri="{FF2B5EF4-FFF2-40B4-BE49-F238E27FC236}">
                <a16:creationId xmlns:a16="http://schemas.microsoft.com/office/drawing/2014/main" id="{B51E2A42-6248-D9C4-EB95-7B105ABAC685}"/>
              </a:ext>
            </a:extLst>
          </p:cNvPr>
          <p:cNvPicPr>
            <a:picLocks noChangeAspect="1"/>
          </p:cNvPicPr>
          <p:nvPr/>
        </p:nvPicPr>
        <p:blipFill>
          <a:blip r:embed="rId3"/>
          <a:stretch>
            <a:fillRect/>
          </a:stretch>
        </p:blipFill>
        <p:spPr>
          <a:xfrm>
            <a:off x="7037407" y="1400278"/>
            <a:ext cx="2924771" cy="4870869"/>
          </a:xfrm>
          <a:prstGeom prst="rect">
            <a:avLst/>
          </a:prstGeom>
        </p:spPr>
      </p:pic>
    </p:spTree>
    <p:extLst>
      <p:ext uri="{BB962C8B-B14F-4D97-AF65-F5344CB8AC3E}">
        <p14:creationId xmlns:p14="http://schemas.microsoft.com/office/powerpoint/2010/main" val="12211814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E190E-DC0F-BDD1-00D8-DCB87FCF2654}"/>
              </a:ext>
            </a:extLst>
          </p:cNvPr>
          <p:cNvSpPr>
            <a:spLocks noGrp="1"/>
          </p:cNvSpPr>
          <p:nvPr>
            <p:ph type="title"/>
          </p:nvPr>
        </p:nvSpPr>
        <p:spPr/>
        <p:txBody>
          <a:bodyPr>
            <a:normAutofit/>
          </a:bodyPr>
          <a:lstStyle/>
          <a:p>
            <a:r>
              <a:rPr lang="en-US" sz="4000" b="1" dirty="0"/>
              <a:t>Principal Components</a:t>
            </a:r>
          </a:p>
        </p:txBody>
      </p:sp>
      <p:sp>
        <p:nvSpPr>
          <p:cNvPr id="3" name="Content Placeholder 2">
            <a:extLst>
              <a:ext uri="{FF2B5EF4-FFF2-40B4-BE49-F238E27FC236}">
                <a16:creationId xmlns:a16="http://schemas.microsoft.com/office/drawing/2014/main" id="{C39DF52F-FDCF-D70D-5790-64C139F11E2F}"/>
              </a:ext>
            </a:extLst>
          </p:cNvPr>
          <p:cNvSpPr>
            <a:spLocks noGrp="1"/>
          </p:cNvSpPr>
          <p:nvPr>
            <p:ph idx="1"/>
          </p:nvPr>
        </p:nvSpPr>
        <p:spPr/>
        <p:txBody>
          <a:bodyPr>
            <a:normAutofit fontScale="77500" lnSpcReduction="20000"/>
          </a:bodyPr>
          <a:lstStyle/>
          <a:p>
            <a:pPr>
              <a:lnSpc>
                <a:spcPct val="200000"/>
              </a:lnSpc>
            </a:pPr>
            <a:r>
              <a:rPr lang="en-US" dirty="0"/>
              <a:t>PCA identifies the solid line earlier</a:t>
            </a:r>
          </a:p>
          <a:p>
            <a:pPr lvl="1">
              <a:lnSpc>
                <a:spcPct val="200000"/>
              </a:lnSpc>
            </a:pPr>
            <a:r>
              <a:rPr lang="en-US" dirty="0"/>
              <a:t>Data has two features: x1 and x2</a:t>
            </a:r>
          </a:p>
          <a:p>
            <a:pPr lvl="1">
              <a:lnSpc>
                <a:spcPct val="200000"/>
              </a:lnSpc>
            </a:pPr>
            <a:r>
              <a:rPr lang="en-US" dirty="0"/>
              <a:t>PCA identifies the axis accounting for the largest amount of variance in data</a:t>
            </a:r>
          </a:p>
          <a:p>
            <a:pPr lvl="1">
              <a:lnSpc>
                <a:spcPct val="200000"/>
              </a:lnSpc>
            </a:pPr>
            <a:r>
              <a:rPr lang="en-US" dirty="0"/>
              <a:t>It also find the dotted line, orthogonal to the first one</a:t>
            </a:r>
          </a:p>
          <a:p>
            <a:pPr lvl="2">
              <a:lnSpc>
                <a:spcPct val="200000"/>
              </a:lnSpc>
            </a:pPr>
            <a:r>
              <a:rPr lang="en-US" dirty="0"/>
              <a:t>Accounts for the largest amount of the remaining variance</a:t>
            </a:r>
          </a:p>
          <a:p>
            <a:pPr>
              <a:lnSpc>
                <a:spcPct val="200000"/>
              </a:lnSpc>
            </a:pPr>
            <a:r>
              <a:rPr lang="en-US" dirty="0"/>
              <a:t>It uses a standard matrix factorization technique called singular value decomposition (SVD)</a:t>
            </a:r>
          </a:p>
        </p:txBody>
      </p:sp>
    </p:spTree>
    <p:extLst>
      <p:ext uri="{BB962C8B-B14F-4D97-AF65-F5344CB8AC3E}">
        <p14:creationId xmlns:p14="http://schemas.microsoft.com/office/powerpoint/2010/main" val="17479847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63D6E-E767-F1A1-80DE-C24701382B74}"/>
              </a:ext>
            </a:extLst>
          </p:cNvPr>
          <p:cNvSpPr>
            <a:spLocks noGrp="1"/>
          </p:cNvSpPr>
          <p:nvPr>
            <p:ph type="title"/>
          </p:nvPr>
        </p:nvSpPr>
        <p:spPr/>
        <p:txBody>
          <a:bodyPr>
            <a:normAutofit/>
          </a:bodyPr>
          <a:lstStyle/>
          <a:p>
            <a:r>
              <a:rPr lang="en-US" sz="4000" b="1" dirty="0"/>
              <a:t>SVD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8696F85-1A1E-8952-ACD3-25EB4C7D0CEE}"/>
                  </a:ext>
                </a:extLst>
              </p:cNvPr>
              <p:cNvSpPr>
                <a:spLocks noGrp="1"/>
              </p:cNvSpPr>
              <p:nvPr>
                <p:ph idx="1"/>
              </p:nvPr>
            </p:nvSpPr>
            <p:spPr/>
            <p:txBody>
              <a:bodyPr/>
              <a:lstStyle/>
              <a:p>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𝑈</m:t>
                    </m:r>
                    <m:r>
                      <m:rPr>
                        <m:sty m:val="p"/>
                      </m:rPr>
                      <a:rPr lang="en-US" b="0" i="0" smtClean="0">
                        <a:latin typeface="Cambria Math" panose="02040503050406030204" pitchFamily="18" charset="0"/>
                      </a:rPr>
                      <m:t>Σ</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𝑇</m:t>
                        </m:r>
                      </m:sup>
                    </m:sSup>
                  </m:oMath>
                </a14:m>
                <a:r>
                  <a:rPr lang="en-US" dirty="0"/>
                  <a:t> where </a:t>
                </a:r>
                <a14:m>
                  <m:oMath xmlns:m="http://schemas.openxmlformats.org/officeDocument/2006/math">
                    <m:r>
                      <a:rPr lang="en-US" b="0" i="1" smtClean="0">
                        <a:latin typeface="Cambria Math" panose="02040503050406030204" pitchFamily="18" charset="0"/>
                      </a:rPr>
                      <m:t>𝑉</m:t>
                    </m:r>
                  </m:oMath>
                </a14:m>
                <a:r>
                  <a:rPr lang="en-US" dirty="0"/>
                  <a:t> contains the unit vectors that define all the principal components </a:t>
                </a:r>
              </a:p>
              <a:p>
                <a:endParaRPr lang="en-US" dirty="0"/>
              </a:p>
              <a:p>
                <a:endParaRPr lang="en-US" dirty="0"/>
              </a:p>
              <a:p>
                <a:endParaRPr lang="en-US" dirty="0"/>
              </a:p>
              <a:p>
                <a:endParaRPr lang="en-US" dirty="0"/>
              </a:p>
              <a:p>
                <a:r>
                  <a:rPr lang="en-US" dirty="0"/>
                  <a:t>After finding the PCs, need to project down to the reduced dimensions</a:t>
                </a:r>
              </a:p>
              <a:p>
                <a:r>
                  <a:rPr lang="en-US" dirty="0"/>
                  <a:t>See the code</a:t>
                </a:r>
              </a:p>
            </p:txBody>
          </p:sp>
        </mc:Choice>
        <mc:Fallback>
          <p:sp>
            <p:nvSpPr>
              <p:cNvPr id="3" name="Content Placeholder 2">
                <a:extLst>
                  <a:ext uri="{FF2B5EF4-FFF2-40B4-BE49-F238E27FC236}">
                    <a16:creationId xmlns:a16="http://schemas.microsoft.com/office/drawing/2014/main" id="{E8696F85-1A1E-8952-ACD3-25EB4C7D0CEE}"/>
                  </a:ext>
                </a:extLst>
              </p:cNvPr>
              <p:cNvSpPr>
                <a:spLocks noGrp="1" noRot="1" noChangeAspect="1" noMove="1" noResize="1" noEditPoints="1" noAdjustHandles="1" noChangeArrowheads="1" noChangeShapeType="1" noTextEdit="1"/>
              </p:cNvSpPr>
              <p:nvPr>
                <p:ph idx="1"/>
              </p:nvPr>
            </p:nvSpPr>
            <p:spPr>
              <a:blipFill>
                <a:blip r:embed="rId2"/>
                <a:stretch>
                  <a:fillRect l="-1086" t="-2326" b="-2907"/>
                </a:stretch>
              </a:blipFill>
            </p:spPr>
            <p:txBody>
              <a:bodyPr/>
              <a:lstStyle/>
              <a:p>
                <a:r>
                  <a:rPr lang="en-US">
                    <a:noFill/>
                  </a:rPr>
                  <a:t> </a:t>
                </a:r>
              </a:p>
            </p:txBody>
          </p:sp>
        </mc:Fallback>
      </mc:AlternateContent>
      <p:pic>
        <p:nvPicPr>
          <p:cNvPr id="5" name="Picture 4" descr="A picture containing text, clock, gauge&#10;&#10;Description automatically generated">
            <a:extLst>
              <a:ext uri="{FF2B5EF4-FFF2-40B4-BE49-F238E27FC236}">
                <a16:creationId xmlns:a16="http://schemas.microsoft.com/office/drawing/2014/main" id="{29B8E587-9F94-240B-9F90-09CFBD896924}"/>
              </a:ext>
            </a:extLst>
          </p:cNvPr>
          <p:cNvPicPr>
            <a:picLocks noChangeAspect="1"/>
          </p:cNvPicPr>
          <p:nvPr/>
        </p:nvPicPr>
        <p:blipFill>
          <a:blip r:embed="rId3"/>
          <a:stretch>
            <a:fillRect/>
          </a:stretch>
        </p:blipFill>
        <p:spPr>
          <a:xfrm>
            <a:off x="3972930" y="2695696"/>
            <a:ext cx="3898900" cy="1790700"/>
          </a:xfrm>
          <a:prstGeom prst="rect">
            <a:avLst/>
          </a:prstGeom>
        </p:spPr>
      </p:pic>
    </p:spTree>
    <p:extLst>
      <p:ext uri="{BB962C8B-B14F-4D97-AF65-F5344CB8AC3E}">
        <p14:creationId xmlns:p14="http://schemas.microsoft.com/office/powerpoint/2010/main" val="620137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F2026-5359-5507-8C27-A8B58E4B2FB6}"/>
              </a:ext>
            </a:extLst>
          </p:cNvPr>
          <p:cNvSpPr>
            <a:spLocks noGrp="1"/>
          </p:cNvSpPr>
          <p:nvPr>
            <p:ph type="title"/>
          </p:nvPr>
        </p:nvSpPr>
        <p:spPr/>
        <p:txBody>
          <a:bodyPr>
            <a:normAutofit/>
          </a:bodyPr>
          <a:lstStyle/>
          <a:p>
            <a:r>
              <a:rPr lang="en-US" sz="4000" b="1" dirty="0"/>
              <a:t>Simple Idea, eventually</a:t>
            </a:r>
          </a:p>
        </p:txBody>
      </p:sp>
      <p:sp>
        <p:nvSpPr>
          <p:cNvPr id="3" name="Content Placeholder 2">
            <a:extLst>
              <a:ext uri="{FF2B5EF4-FFF2-40B4-BE49-F238E27FC236}">
                <a16:creationId xmlns:a16="http://schemas.microsoft.com/office/drawing/2014/main" id="{0D1613C0-1027-B706-DF69-13655DE7F281}"/>
              </a:ext>
            </a:extLst>
          </p:cNvPr>
          <p:cNvSpPr>
            <a:spLocks noGrp="1"/>
          </p:cNvSpPr>
          <p:nvPr>
            <p:ph idx="1"/>
          </p:nvPr>
        </p:nvSpPr>
        <p:spPr/>
        <p:txBody>
          <a:bodyPr>
            <a:normAutofit fontScale="77500" lnSpcReduction="20000"/>
          </a:bodyPr>
          <a:lstStyle/>
          <a:p>
            <a:pPr>
              <a:lnSpc>
                <a:spcPct val="200000"/>
              </a:lnSpc>
            </a:pPr>
            <a:r>
              <a:rPr lang="en-US" dirty="0"/>
              <a:t>We are going to reduce the size of the matrix</a:t>
            </a:r>
          </a:p>
          <a:p>
            <a:pPr lvl="1">
              <a:lnSpc>
                <a:spcPct val="200000"/>
              </a:lnSpc>
            </a:pPr>
            <a:r>
              <a:rPr lang="en-US" dirty="0"/>
              <a:t>Entire vocabulary → a set of columns</a:t>
            </a:r>
          </a:p>
          <a:p>
            <a:pPr lvl="1">
              <a:lnSpc>
                <a:spcPct val="200000"/>
              </a:lnSpc>
            </a:pPr>
            <a:r>
              <a:rPr lang="en-US" dirty="0"/>
              <a:t>Benefit?</a:t>
            </a:r>
          </a:p>
          <a:p>
            <a:pPr lvl="1">
              <a:lnSpc>
                <a:spcPct val="200000"/>
              </a:lnSpc>
            </a:pPr>
            <a:r>
              <a:rPr lang="en-US" dirty="0"/>
              <a:t>Cost?</a:t>
            </a:r>
          </a:p>
          <a:p>
            <a:pPr>
              <a:lnSpc>
                <a:spcPct val="200000"/>
              </a:lnSpc>
            </a:pPr>
            <a:r>
              <a:rPr lang="en-US" dirty="0"/>
              <a:t>The terms “</a:t>
            </a:r>
            <a:r>
              <a:rPr lang="en-US" i="1" dirty="0"/>
              <a:t>topic</a:t>
            </a:r>
            <a:r>
              <a:rPr lang="en-US" dirty="0"/>
              <a:t>,” “</a:t>
            </a:r>
            <a:r>
              <a:rPr lang="en-US" i="1" dirty="0"/>
              <a:t>semantic</a:t>
            </a:r>
            <a:r>
              <a:rPr lang="en-US" dirty="0"/>
              <a:t>,” and “</a:t>
            </a:r>
            <a:r>
              <a:rPr lang="en-US" i="1" dirty="0"/>
              <a:t>meaning</a:t>
            </a:r>
            <a:r>
              <a:rPr lang="en-US" dirty="0"/>
              <a:t>” have used interchangeably in this chapter</a:t>
            </a:r>
          </a:p>
          <a:p>
            <a:pPr lvl="1">
              <a:lnSpc>
                <a:spcPct val="200000"/>
              </a:lnSpc>
            </a:pPr>
            <a:r>
              <a:rPr lang="en-US" dirty="0"/>
              <a:t>I am not a fan </a:t>
            </a:r>
            <a:r>
              <a:rPr lang="en-US" dirty="0">
                <a:sym typeface="Wingdings" pitchFamily="2" charset="2"/>
              </a:rPr>
              <a:t></a:t>
            </a:r>
            <a:endParaRPr lang="en-US" dirty="0"/>
          </a:p>
        </p:txBody>
      </p:sp>
    </p:spTree>
    <p:extLst>
      <p:ext uri="{BB962C8B-B14F-4D97-AF65-F5344CB8AC3E}">
        <p14:creationId xmlns:p14="http://schemas.microsoft.com/office/powerpoint/2010/main" val="1965692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5F5A0-8CED-EABF-CE1A-F8EDAB5474FA}"/>
              </a:ext>
            </a:extLst>
          </p:cNvPr>
          <p:cNvSpPr>
            <a:spLocks noGrp="1"/>
          </p:cNvSpPr>
          <p:nvPr>
            <p:ph type="title"/>
          </p:nvPr>
        </p:nvSpPr>
        <p:spPr/>
        <p:txBody>
          <a:bodyPr>
            <a:normAutofit/>
          </a:bodyPr>
          <a:lstStyle/>
          <a:p>
            <a:r>
              <a:rPr lang="en-US" sz="4000" b="1" dirty="0"/>
              <a:t>Need to tone down</a:t>
            </a:r>
          </a:p>
        </p:txBody>
      </p:sp>
      <p:sp>
        <p:nvSpPr>
          <p:cNvPr id="3" name="Content Placeholder 2">
            <a:extLst>
              <a:ext uri="{FF2B5EF4-FFF2-40B4-BE49-F238E27FC236}">
                <a16:creationId xmlns:a16="http://schemas.microsoft.com/office/drawing/2014/main" id="{0F21C95B-FC29-FEB4-F454-D24B2191C3C0}"/>
              </a:ext>
            </a:extLst>
          </p:cNvPr>
          <p:cNvSpPr>
            <a:spLocks noGrp="1"/>
          </p:cNvSpPr>
          <p:nvPr>
            <p:ph idx="1"/>
          </p:nvPr>
        </p:nvSpPr>
        <p:spPr/>
        <p:txBody>
          <a:bodyPr>
            <a:normAutofit/>
          </a:bodyPr>
          <a:lstStyle/>
          <a:p>
            <a:pPr>
              <a:lnSpc>
                <a:spcPct val="150000"/>
              </a:lnSpc>
            </a:pPr>
            <a:r>
              <a:rPr lang="en-US" dirty="0"/>
              <a:t>Frequency based approach fails to catch similar texts with different spellings</a:t>
            </a:r>
          </a:p>
          <a:p>
            <a:pPr>
              <a:lnSpc>
                <a:spcPct val="150000"/>
              </a:lnSpc>
            </a:pPr>
            <a:r>
              <a:rPr lang="en-US" dirty="0"/>
              <a:t>LSA technique tries to solve this problem by constructing topics vectors</a:t>
            </a:r>
          </a:p>
          <a:p>
            <a:pPr>
              <a:lnSpc>
                <a:spcPct val="150000"/>
              </a:lnSpc>
            </a:pPr>
            <a:r>
              <a:rPr lang="en-US" dirty="0"/>
              <a:t>However, “topic” has hardly intrinsic meaning</a:t>
            </a:r>
          </a:p>
          <a:p>
            <a:pPr lvl="1">
              <a:lnSpc>
                <a:spcPct val="150000"/>
              </a:lnSpc>
            </a:pPr>
            <a:r>
              <a:rPr lang="en-US" dirty="0"/>
              <a:t>Need to discuss later</a:t>
            </a:r>
          </a:p>
        </p:txBody>
      </p:sp>
    </p:spTree>
    <p:extLst>
      <p:ext uri="{BB962C8B-B14F-4D97-AF65-F5344CB8AC3E}">
        <p14:creationId xmlns:p14="http://schemas.microsoft.com/office/powerpoint/2010/main" val="2509262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230DC-F423-6BCD-98BC-4821A6ED7175}"/>
              </a:ext>
            </a:extLst>
          </p:cNvPr>
          <p:cNvSpPr>
            <a:spLocks noGrp="1"/>
          </p:cNvSpPr>
          <p:nvPr>
            <p:ph type="title"/>
          </p:nvPr>
        </p:nvSpPr>
        <p:spPr/>
        <p:txBody>
          <a:bodyPr/>
          <a:lstStyle/>
          <a:p>
            <a:r>
              <a:rPr lang="en-US" b="1" dirty="0"/>
              <a:t>This is it!</a:t>
            </a:r>
          </a:p>
        </p:txBody>
      </p:sp>
      <p:sp>
        <p:nvSpPr>
          <p:cNvPr id="3" name="Content Placeholder 2">
            <a:extLst>
              <a:ext uri="{FF2B5EF4-FFF2-40B4-BE49-F238E27FC236}">
                <a16:creationId xmlns:a16="http://schemas.microsoft.com/office/drawing/2014/main" id="{49433C34-23AB-4C4E-445E-486955042D69}"/>
              </a:ext>
            </a:extLst>
          </p:cNvPr>
          <p:cNvSpPr>
            <a:spLocks noGrp="1"/>
          </p:cNvSpPr>
          <p:nvPr>
            <p:ph idx="1"/>
          </p:nvPr>
        </p:nvSpPr>
        <p:spPr/>
        <p:txBody>
          <a:bodyPr>
            <a:normAutofit/>
          </a:bodyPr>
          <a:lstStyle/>
          <a:p>
            <a:pPr marL="0" indent="0">
              <a:buNone/>
            </a:pPr>
            <a:r>
              <a:rPr lang="en-US" sz="4000" i="1" dirty="0"/>
              <a:t>… can you imagine how you might squash a TF-IDF vector with one million dimensions (terms) down to a vector with 200 or so dimensions (topics)? This is like identifying the right mix of primary colors to try to reproduce the paint color in your apartment so you can cover over those nail holes in your wall.</a:t>
            </a:r>
          </a:p>
        </p:txBody>
      </p:sp>
    </p:spTree>
    <p:extLst>
      <p:ext uri="{BB962C8B-B14F-4D97-AF65-F5344CB8AC3E}">
        <p14:creationId xmlns:p14="http://schemas.microsoft.com/office/powerpoint/2010/main" val="1632399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9851C-4B0A-9726-CE28-2E1AE1C7FF74}"/>
              </a:ext>
            </a:extLst>
          </p:cNvPr>
          <p:cNvSpPr>
            <a:spLocks noGrp="1"/>
          </p:cNvSpPr>
          <p:nvPr>
            <p:ph type="title"/>
          </p:nvPr>
        </p:nvSpPr>
        <p:spPr/>
        <p:txBody>
          <a:bodyPr>
            <a:normAutofit/>
          </a:bodyPr>
          <a:lstStyle/>
          <a:p>
            <a:r>
              <a:rPr lang="en-US" sz="4000" b="1" dirty="0"/>
              <a:t>Thought experiment </a:t>
            </a:r>
          </a:p>
        </p:txBody>
      </p:sp>
      <p:sp>
        <p:nvSpPr>
          <p:cNvPr id="3" name="Content Placeholder 2">
            <a:extLst>
              <a:ext uri="{FF2B5EF4-FFF2-40B4-BE49-F238E27FC236}">
                <a16:creationId xmlns:a16="http://schemas.microsoft.com/office/drawing/2014/main" id="{DB3DF093-0EA8-A90D-2FA1-6C230EA3CF47}"/>
              </a:ext>
            </a:extLst>
          </p:cNvPr>
          <p:cNvSpPr>
            <a:spLocks noGrp="1"/>
          </p:cNvSpPr>
          <p:nvPr>
            <p:ph idx="1"/>
          </p:nvPr>
        </p:nvSpPr>
        <p:spPr/>
        <p:txBody>
          <a:bodyPr>
            <a:normAutofit/>
          </a:bodyPr>
          <a:lstStyle/>
          <a:p>
            <a:pPr>
              <a:lnSpc>
                <a:spcPct val="160000"/>
              </a:lnSpc>
            </a:pPr>
            <a:r>
              <a:rPr lang="en-US" sz="3600" dirty="0"/>
              <a:t>Textbook shows the thought experiment in 4.1.3</a:t>
            </a:r>
          </a:p>
          <a:p>
            <a:pPr lvl="1">
              <a:lnSpc>
                <a:spcPct val="160000"/>
              </a:lnSpc>
            </a:pPr>
            <a:r>
              <a:rPr lang="en-US" sz="3200" dirty="0"/>
              <a:t>This is a unicorn version of topic modeling </a:t>
            </a:r>
          </a:p>
          <a:p>
            <a:pPr lvl="1">
              <a:lnSpc>
                <a:spcPct val="160000"/>
              </a:lnSpc>
            </a:pPr>
            <a:r>
              <a:rPr lang="en-US" sz="3200" dirty="0"/>
              <a:t>Keep in mind that this is what we want to achieve</a:t>
            </a:r>
          </a:p>
          <a:p>
            <a:pPr lvl="1">
              <a:lnSpc>
                <a:spcPct val="160000"/>
              </a:lnSpc>
            </a:pPr>
            <a:r>
              <a:rPr lang="en-US" sz="3200" dirty="0"/>
              <a:t>See whether the PCA actually does this job</a:t>
            </a:r>
          </a:p>
          <a:p>
            <a:pPr lvl="1">
              <a:lnSpc>
                <a:spcPct val="160000"/>
              </a:lnSpc>
            </a:pPr>
            <a:r>
              <a:rPr lang="en-US" sz="3200" dirty="0"/>
              <a:t>Let’s see the code</a:t>
            </a:r>
          </a:p>
        </p:txBody>
      </p:sp>
    </p:spTree>
    <p:extLst>
      <p:ext uri="{BB962C8B-B14F-4D97-AF65-F5344CB8AC3E}">
        <p14:creationId xmlns:p14="http://schemas.microsoft.com/office/powerpoint/2010/main" val="1836886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32DD6-9568-5F9E-8015-E8B5EF569A30}"/>
              </a:ext>
            </a:extLst>
          </p:cNvPr>
          <p:cNvSpPr>
            <a:spLocks noGrp="1"/>
          </p:cNvSpPr>
          <p:nvPr>
            <p:ph type="title"/>
          </p:nvPr>
        </p:nvSpPr>
        <p:spPr/>
        <p:txBody>
          <a:bodyPr>
            <a:normAutofit/>
          </a:bodyPr>
          <a:lstStyle/>
          <a:p>
            <a:r>
              <a:rPr lang="en-US" sz="4000" b="1" dirty="0"/>
              <a:t>What are we doing?</a:t>
            </a:r>
          </a:p>
        </p:txBody>
      </p:sp>
      <p:sp>
        <p:nvSpPr>
          <p:cNvPr id="3" name="Content Placeholder 2">
            <a:extLst>
              <a:ext uri="{FF2B5EF4-FFF2-40B4-BE49-F238E27FC236}">
                <a16:creationId xmlns:a16="http://schemas.microsoft.com/office/drawing/2014/main" id="{2FD9CAFE-0389-B83D-22F7-2848FFB64BC2}"/>
              </a:ext>
            </a:extLst>
          </p:cNvPr>
          <p:cNvSpPr>
            <a:spLocks noGrp="1"/>
          </p:cNvSpPr>
          <p:nvPr>
            <p:ph idx="1"/>
          </p:nvPr>
        </p:nvSpPr>
        <p:spPr/>
        <p:txBody>
          <a:bodyPr>
            <a:normAutofit/>
          </a:bodyPr>
          <a:lstStyle/>
          <a:p>
            <a:pPr>
              <a:lnSpc>
                <a:spcPct val="150000"/>
              </a:lnSpc>
            </a:pPr>
            <a:r>
              <a:rPr lang="en-US" dirty="0"/>
              <a:t>We have 6X1 TF-IDF vector</a:t>
            </a:r>
          </a:p>
          <a:p>
            <a:pPr>
              <a:lnSpc>
                <a:spcPct val="150000"/>
              </a:lnSpc>
            </a:pPr>
            <a:r>
              <a:rPr lang="en-US" dirty="0"/>
              <a:t>Forget about the weights now</a:t>
            </a:r>
          </a:p>
          <a:p>
            <a:pPr>
              <a:lnSpc>
                <a:spcPct val="150000"/>
              </a:lnSpc>
            </a:pPr>
            <a:r>
              <a:rPr lang="en-US" dirty="0"/>
              <a:t>We need to decide</a:t>
            </a:r>
          </a:p>
          <a:p>
            <a:pPr lvl="1">
              <a:lnSpc>
                <a:spcPct val="150000"/>
              </a:lnSpc>
            </a:pPr>
            <a:r>
              <a:rPr lang="en-US" dirty="0"/>
              <a:t>The number of topics</a:t>
            </a:r>
          </a:p>
          <a:p>
            <a:pPr lvl="1">
              <a:lnSpc>
                <a:spcPct val="150000"/>
              </a:lnSpc>
            </a:pPr>
            <a:r>
              <a:rPr lang="en-US" dirty="0"/>
              <a:t>Assign the weights corresponding to the topics</a:t>
            </a:r>
          </a:p>
        </p:txBody>
      </p:sp>
    </p:spTree>
    <p:extLst>
      <p:ext uri="{BB962C8B-B14F-4D97-AF65-F5344CB8AC3E}">
        <p14:creationId xmlns:p14="http://schemas.microsoft.com/office/powerpoint/2010/main" val="1159397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3021</TotalTime>
  <Words>1117</Words>
  <Application>Microsoft Macintosh PowerPoint</Application>
  <PresentationFormat>Widescreen</PresentationFormat>
  <Paragraphs>155</Paragraphs>
  <Slides>46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Calibri Light</vt:lpstr>
      <vt:lpstr>Cambria Math</vt:lpstr>
      <vt:lpstr>Office Theme</vt:lpstr>
      <vt:lpstr>Introduction to  Natural Language Processing</vt:lpstr>
      <vt:lpstr>Review</vt:lpstr>
      <vt:lpstr>Problem of vocabulary</vt:lpstr>
      <vt:lpstr>Goal of today</vt:lpstr>
      <vt:lpstr>Simple Idea, eventually</vt:lpstr>
      <vt:lpstr>Need to tone down</vt:lpstr>
      <vt:lpstr>This is it!</vt:lpstr>
      <vt:lpstr>Thought experiment </vt:lpstr>
      <vt:lpstr>What are we doing?</vt:lpstr>
      <vt:lpstr>Human approach</vt:lpstr>
      <vt:lpstr>The relationships can be flipped</vt:lpstr>
      <vt:lpstr>Represent each word in terms of topics</vt:lpstr>
      <vt:lpstr>Wonderful topic vectors</vt:lpstr>
      <vt:lpstr>Machine Approach</vt:lpstr>
      <vt:lpstr>Linear discriminant analysis (LDA)</vt:lpstr>
      <vt:lpstr>What are we doing?</vt:lpstr>
      <vt:lpstr>Latent semantic analysis</vt:lpstr>
      <vt:lpstr>Change the order</vt:lpstr>
      <vt:lpstr>Principal Component Analysis</vt:lpstr>
      <vt:lpstr>See the values</vt:lpstr>
      <vt:lpstr>Now let’s find out the meaning of PCA</vt:lpstr>
      <vt:lpstr>PowerPoint Presentation</vt:lpstr>
      <vt:lpstr>We can’t observe the differences from the outside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But what do we do when we have 4 or more cells?</vt:lpstr>
      <vt:lpstr>Cells that are highly correlated cluster together</vt:lpstr>
      <vt:lpstr>PowerPoint Presentation</vt:lpstr>
      <vt:lpstr>PowerPoint Presentation</vt:lpstr>
      <vt:lpstr>PowerPoint Presentation</vt:lpstr>
      <vt:lpstr>PowerPoint Presentation</vt:lpstr>
      <vt:lpstr>PowerPoint Presentation</vt:lpstr>
      <vt:lpstr>PCA and Topic modeling</vt:lpstr>
      <vt:lpstr>PCA in math</vt:lpstr>
      <vt:lpstr>Figure out PCs</vt:lpstr>
      <vt:lpstr>Projection on the 3 hyperplanes</vt:lpstr>
      <vt:lpstr>Principal Components</vt:lpstr>
      <vt:lpstr>SVD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dc:title>
  <dc:creator>Yeabin Moon</dc:creator>
  <cp:lastModifiedBy>Yeabin Moon</cp:lastModifiedBy>
  <cp:revision>157</cp:revision>
  <dcterms:created xsi:type="dcterms:W3CDTF">2023-01-11T19:36:13Z</dcterms:created>
  <dcterms:modified xsi:type="dcterms:W3CDTF">2023-04-08T21:37:01Z</dcterms:modified>
</cp:coreProperties>
</file>